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diagrams/layout5.xml" ContentType="application/vnd.openxmlformats-officedocument.drawingml.diagramLayout+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0"/>
  </p:notesMasterIdLst>
  <p:sldIdLst>
    <p:sldId id="355" r:id="rId2"/>
    <p:sldId id="567" r:id="rId3"/>
    <p:sldId id="568" r:id="rId4"/>
    <p:sldId id="569" r:id="rId5"/>
    <p:sldId id="570" r:id="rId6"/>
    <p:sldId id="620" r:id="rId7"/>
    <p:sldId id="621" r:id="rId8"/>
    <p:sldId id="622" r:id="rId9"/>
    <p:sldId id="626" r:id="rId10"/>
    <p:sldId id="623" r:id="rId11"/>
    <p:sldId id="784" r:id="rId12"/>
    <p:sldId id="586" r:id="rId13"/>
    <p:sldId id="624" r:id="rId14"/>
    <p:sldId id="625" r:id="rId15"/>
    <p:sldId id="627" r:id="rId16"/>
    <p:sldId id="630" r:id="rId17"/>
    <p:sldId id="631" r:id="rId18"/>
    <p:sldId id="783" r:id="rId19"/>
    <p:sldId id="628" r:id="rId20"/>
    <p:sldId id="632" r:id="rId21"/>
    <p:sldId id="634" r:id="rId22"/>
    <p:sldId id="635" r:id="rId23"/>
    <p:sldId id="648" r:id="rId24"/>
    <p:sldId id="616" r:id="rId25"/>
    <p:sldId id="636" r:id="rId26"/>
    <p:sldId id="637" r:id="rId27"/>
    <p:sldId id="638" r:id="rId28"/>
    <p:sldId id="785" r:id="rId29"/>
    <p:sldId id="640" r:id="rId30"/>
    <p:sldId id="642" r:id="rId31"/>
    <p:sldId id="786" r:id="rId32"/>
    <p:sldId id="649" r:id="rId33"/>
    <p:sldId id="643" r:id="rId34"/>
    <p:sldId id="644" r:id="rId35"/>
    <p:sldId id="645" r:id="rId36"/>
    <p:sldId id="646" r:id="rId37"/>
    <p:sldId id="650" r:id="rId38"/>
    <p:sldId id="647" r:id="rId39"/>
    <p:sldId id="651" r:id="rId40"/>
    <p:sldId id="652" r:id="rId41"/>
    <p:sldId id="653" r:id="rId42"/>
    <p:sldId id="654" r:id="rId43"/>
    <p:sldId id="656" r:id="rId44"/>
    <p:sldId id="655" r:id="rId45"/>
    <p:sldId id="669" r:id="rId46"/>
    <p:sldId id="657" r:id="rId47"/>
    <p:sldId id="787" r:id="rId48"/>
    <p:sldId id="659" r:id="rId49"/>
    <p:sldId id="660" r:id="rId50"/>
    <p:sldId id="661" r:id="rId51"/>
    <p:sldId id="662" r:id="rId52"/>
    <p:sldId id="663" r:id="rId53"/>
    <p:sldId id="665" r:id="rId54"/>
    <p:sldId id="666" r:id="rId55"/>
    <p:sldId id="667" r:id="rId56"/>
    <p:sldId id="788" r:id="rId57"/>
    <p:sldId id="668" r:id="rId58"/>
    <p:sldId id="619" r:id="rId5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989" autoAdjust="0"/>
    <p:restoredTop sz="81129" autoAdjust="0"/>
  </p:normalViewPr>
  <p:slideViewPr>
    <p:cSldViewPr snapToGrid="0" snapToObjects="1">
      <p:cViewPr varScale="1">
        <p:scale>
          <a:sx n="71" d="100"/>
          <a:sy n="71" d="100"/>
        </p:scale>
        <p:origin x="-96" y="-34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Traktati dypalësh është traktat ndërmjet:</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Dy vendeve?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Tri vendeve?</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Tri e më shumë vendeve?</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a:t>Konventa e “Budapestit” ka:</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Një Protokoll shtesë?</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Dy Protokolle shtesë?</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Tri Protokolle shtesë?</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9F815F-D7C7-4692-8EC2-275E2635E161}" type="doc">
      <dgm:prSet loTypeId="urn:microsoft.com/office/officeart/2005/8/layout/hProcess9" loCatId="process" qsTypeId="urn:microsoft.com/office/officeart/2005/8/quickstyle/3d3" qsCatId="3D" csTypeId="urn:microsoft.com/office/officeart/2005/8/colors/accent1_2" csCatId="accent1" phldr="1"/>
      <dgm:spPr/>
    </dgm:pt>
    <dgm:pt modelId="{6453E9DF-F54C-49A5-A040-316F77F21138}">
      <dgm:prSet phldrT="[Text]"/>
      <dgm:spPr/>
      <dgm:t>
        <a:bodyPr/>
        <a:lstStyle/>
        <a:p>
          <a:r>
            <a:rPr lang="sq-AL"/>
            <a:t>Të dhënat bazike</a:t>
          </a:r>
        </a:p>
      </dgm:t>
    </dgm:pt>
    <dgm:pt modelId="{3AE45FBA-4259-41EA-91FE-97B4D7394A60}" type="parTrans" cxnId="{CA28B7BB-DBD9-4D84-A27C-D738FDFC888B}">
      <dgm:prSet/>
      <dgm:spPr/>
      <dgm:t>
        <a:bodyPr/>
        <a:lstStyle/>
        <a:p>
          <a:endParaRPr lang="en-GB"/>
        </a:p>
      </dgm:t>
    </dgm:pt>
    <dgm:pt modelId="{690421DD-C304-4A63-BF30-F292C4119497}" type="sibTrans" cxnId="{CA28B7BB-DBD9-4D84-A27C-D738FDFC888B}">
      <dgm:prSet/>
      <dgm:spPr/>
      <dgm:t>
        <a:bodyPr/>
        <a:lstStyle/>
        <a:p>
          <a:endParaRPr lang="en-GB"/>
        </a:p>
      </dgm:t>
    </dgm:pt>
    <dgm:pt modelId="{73F137A6-5821-41E4-B415-856C989C803A}">
      <dgm:prSet phldrT="[Text]"/>
      <dgm:spPr/>
      <dgm:t>
        <a:bodyPr/>
        <a:lstStyle/>
        <a:p>
          <a:r>
            <a:rPr lang="sq-AL"/>
            <a:t>Informacione shtesë</a:t>
          </a:r>
        </a:p>
      </dgm:t>
    </dgm:pt>
    <dgm:pt modelId="{9C2FC2FF-6CA9-4691-9F0F-92C7656CA882}" type="parTrans" cxnId="{2448774E-F842-48E9-974B-3B5229C145C0}">
      <dgm:prSet/>
      <dgm:spPr/>
      <dgm:t>
        <a:bodyPr/>
        <a:lstStyle/>
        <a:p>
          <a:endParaRPr lang="en-GB"/>
        </a:p>
      </dgm:t>
    </dgm:pt>
    <dgm:pt modelId="{2482B687-AD21-4C70-8EB3-FEF873FB1DE1}" type="sibTrans" cxnId="{2448774E-F842-48E9-974B-3B5229C145C0}">
      <dgm:prSet/>
      <dgm:spPr/>
      <dgm:t>
        <a:bodyPr/>
        <a:lstStyle/>
        <a:p>
          <a:endParaRPr lang="en-GB"/>
        </a:p>
      </dgm:t>
    </dgm:pt>
    <dgm:pt modelId="{D4DD07FB-9C74-4BDD-BCCD-0B0C805F8B33}">
      <dgm:prSet phldrT="[Text]"/>
      <dgm:spPr/>
      <dgm:t>
        <a:bodyPr/>
        <a:lstStyle/>
        <a:p>
          <a:r>
            <a:rPr lang="sq-AL"/>
            <a:t>Aplikimi i ligjit të brendshëm</a:t>
          </a:r>
        </a:p>
      </dgm:t>
    </dgm:pt>
    <dgm:pt modelId="{5E697569-9484-4E09-89E2-BCDCB8DBF4F1}" type="parTrans" cxnId="{C65E7FE4-E46A-4DCE-AEE2-AB192C5F7C70}">
      <dgm:prSet/>
      <dgm:spPr/>
      <dgm:t>
        <a:bodyPr/>
        <a:lstStyle/>
        <a:p>
          <a:endParaRPr lang="en-GB"/>
        </a:p>
      </dgm:t>
    </dgm:pt>
    <dgm:pt modelId="{B7182E28-E9BD-44F4-A70F-491FF5A71BDD}" type="sibTrans" cxnId="{C65E7FE4-E46A-4DCE-AEE2-AB192C5F7C70}">
      <dgm:prSet/>
      <dgm:spPr/>
      <dgm:t>
        <a:bodyPr/>
        <a:lstStyle/>
        <a:p>
          <a:endParaRPr lang="en-GB"/>
        </a:p>
      </dgm:t>
    </dgm:pt>
    <dgm:pt modelId="{E7E16D95-E60D-4691-9AB6-0DAA5368CBC0}" type="pres">
      <dgm:prSet presAssocID="{099F815F-D7C7-4692-8EC2-275E2635E161}" presName="CompostProcess" presStyleCnt="0">
        <dgm:presLayoutVars>
          <dgm:dir/>
          <dgm:resizeHandles val="exact"/>
        </dgm:presLayoutVars>
      </dgm:prSet>
      <dgm:spPr/>
    </dgm:pt>
    <dgm:pt modelId="{A2F54516-55C0-4C75-9C2C-BBDD7DD40C0E}" type="pres">
      <dgm:prSet presAssocID="{099F815F-D7C7-4692-8EC2-275E2635E161}" presName="arrow" presStyleLbl="bgShp" presStyleIdx="0" presStyleCnt="1"/>
      <dgm:spPr/>
    </dgm:pt>
    <dgm:pt modelId="{6AB407BD-03CA-4D78-81A5-E6A0CA0EA1A7}" type="pres">
      <dgm:prSet presAssocID="{099F815F-D7C7-4692-8EC2-275E2635E161}" presName="linearProcess" presStyleCnt="0"/>
      <dgm:spPr/>
    </dgm:pt>
    <dgm:pt modelId="{824B2713-2598-4860-8F45-C0BB7436738C}" type="pres">
      <dgm:prSet presAssocID="{6453E9DF-F54C-49A5-A040-316F77F21138}" presName="textNode" presStyleLbl="node1" presStyleIdx="0" presStyleCnt="3">
        <dgm:presLayoutVars>
          <dgm:bulletEnabled val="1"/>
        </dgm:presLayoutVars>
      </dgm:prSet>
      <dgm:spPr/>
      <dgm:t>
        <a:bodyPr/>
        <a:lstStyle/>
        <a:p>
          <a:endParaRPr lang="en-US"/>
        </a:p>
      </dgm:t>
    </dgm:pt>
    <dgm:pt modelId="{21AB8A55-6FC1-4864-923C-9D342DF94797}" type="pres">
      <dgm:prSet presAssocID="{690421DD-C304-4A63-BF30-F292C4119497}" presName="sibTrans" presStyleCnt="0"/>
      <dgm:spPr/>
    </dgm:pt>
    <dgm:pt modelId="{8A9AFDA2-C209-4BFB-BF86-89C13E5479E7}" type="pres">
      <dgm:prSet presAssocID="{73F137A6-5821-41E4-B415-856C989C803A}" presName="textNode" presStyleLbl="node1" presStyleIdx="1" presStyleCnt="3">
        <dgm:presLayoutVars>
          <dgm:bulletEnabled val="1"/>
        </dgm:presLayoutVars>
      </dgm:prSet>
      <dgm:spPr/>
      <dgm:t>
        <a:bodyPr/>
        <a:lstStyle/>
        <a:p>
          <a:endParaRPr lang="en-US"/>
        </a:p>
      </dgm:t>
    </dgm:pt>
    <dgm:pt modelId="{CB2602AC-4D62-4A37-B2A6-B8D488C29039}" type="pres">
      <dgm:prSet presAssocID="{2482B687-AD21-4C70-8EB3-FEF873FB1DE1}" presName="sibTrans" presStyleCnt="0"/>
      <dgm:spPr/>
    </dgm:pt>
    <dgm:pt modelId="{A0B3A59F-9741-43A7-A5A6-EF652106C087}" type="pres">
      <dgm:prSet presAssocID="{D4DD07FB-9C74-4BDD-BCCD-0B0C805F8B33}" presName="textNode" presStyleLbl="node1" presStyleIdx="2" presStyleCnt="3">
        <dgm:presLayoutVars>
          <dgm:bulletEnabled val="1"/>
        </dgm:presLayoutVars>
      </dgm:prSet>
      <dgm:spPr/>
      <dgm:t>
        <a:bodyPr/>
        <a:lstStyle/>
        <a:p>
          <a:endParaRPr lang="en-US"/>
        </a:p>
      </dgm:t>
    </dgm:pt>
  </dgm:ptLst>
  <dgm:cxnLst>
    <dgm:cxn modelId="{AA8690EF-5068-4EDF-B65D-B7BCA116853E}" type="presOf" srcId="{73F137A6-5821-41E4-B415-856C989C803A}" destId="{8A9AFDA2-C209-4BFB-BF86-89C13E5479E7}" srcOrd="0" destOrd="0" presId="urn:microsoft.com/office/officeart/2005/8/layout/hProcess9"/>
    <dgm:cxn modelId="{CA89C0F0-FE73-45E2-AA27-ED8B70604F3A}" type="presOf" srcId="{D4DD07FB-9C74-4BDD-BCCD-0B0C805F8B33}" destId="{A0B3A59F-9741-43A7-A5A6-EF652106C087}" srcOrd="0" destOrd="0" presId="urn:microsoft.com/office/officeart/2005/8/layout/hProcess9"/>
    <dgm:cxn modelId="{2448774E-F842-48E9-974B-3B5229C145C0}" srcId="{099F815F-D7C7-4692-8EC2-275E2635E161}" destId="{73F137A6-5821-41E4-B415-856C989C803A}" srcOrd="1" destOrd="0" parTransId="{9C2FC2FF-6CA9-4691-9F0F-92C7656CA882}" sibTransId="{2482B687-AD21-4C70-8EB3-FEF873FB1DE1}"/>
    <dgm:cxn modelId="{C65E7FE4-E46A-4DCE-AEE2-AB192C5F7C70}" srcId="{099F815F-D7C7-4692-8EC2-275E2635E161}" destId="{D4DD07FB-9C74-4BDD-BCCD-0B0C805F8B33}" srcOrd="2" destOrd="0" parTransId="{5E697569-9484-4E09-89E2-BCDCB8DBF4F1}" sibTransId="{B7182E28-E9BD-44F4-A70F-491FF5A71BDD}"/>
    <dgm:cxn modelId="{1B94C451-3105-4F3B-A77A-EECF27D75FBF}" type="presOf" srcId="{6453E9DF-F54C-49A5-A040-316F77F21138}" destId="{824B2713-2598-4860-8F45-C0BB7436738C}" srcOrd="0" destOrd="0" presId="urn:microsoft.com/office/officeart/2005/8/layout/hProcess9"/>
    <dgm:cxn modelId="{CA28B7BB-DBD9-4D84-A27C-D738FDFC888B}" srcId="{099F815F-D7C7-4692-8EC2-275E2635E161}" destId="{6453E9DF-F54C-49A5-A040-316F77F21138}" srcOrd="0" destOrd="0" parTransId="{3AE45FBA-4259-41EA-91FE-97B4D7394A60}" sibTransId="{690421DD-C304-4A63-BF30-F292C4119497}"/>
    <dgm:cxn modelId="{A47074C3-3251-48FB-AB71-A882F36C7AF5}" type="presOf" srcId="{099F815F-D7C7-4692-8EC2-275E2635E161}" destId="{E7E16D95-E60D-4691-9AB6-0DAA5368CBC0}" srcOrd="0" destOrd="0" presId="urn:microsoft.com/office/officeart/2005/8/layout/hProcess9"/>
    <dgm:cxn modelId="{23D98DFE-35F9-4C1E-9F41-F91AF02F44A0}" type="presParOf" srcId="{E7E16D95-E60D-4691-9AB6-0DAA5368CBC0}" destId="{A2F54516-55C0-4C75-9C2C-BBDD7DD40C0E}" srcOrd="0" destOrd="0" presId="urn:microsoft.com/office/officeart/2005/8/layout/hProcess9"/>
    <dgm:cxn modelId="{CBCEFF67-BFF5-4AD1-B928-7A4C96534888}" type="presParOf" srcId="{E7E16D95-E60D-4691-9AB6-0DAA5368CBC0}" destId="{6AB407BD-03CA-4D78-81A5-E6A0CA0EA1A7}" srcOrd="1" destOrd="0" presId="urn:microsoft.com/office/officeart/2005/8/layout/hProcess9"/>
    <dgm:cxn modelId="{AFC18800-C975-444A-9A43-EF5A00A3AD25}" type="presParOf" srcId="{6AB407BD-03CA-4D78-81A5-E6A0CA0EA1A7}" destId="{824B2713-2598-4860-8F45-C0BB7436738C}" srcOrd="0" destOrd="0" presId="urn:microsoft.com/office/officeart/2005/8/layout/hProcess9"/>
    <dgm:cxn modelId="{F12FBE8B-1AB7-467E-8905-D1EEFB82C00F}" type="presParOf" srcId="{6AB407BD-03CA-4D78-81A5-E6A0CA0EA1A7}" destId="{21AB8A55-6FC1-4864-923C-9D342DF94797}" srcOrd="1" destOrd="0" presId="urn:microsoft.com/office/officeart/2005/8/layout/hProcess9"/>
    <dgm:cxn modelId="{9A8497AB-796F-44C5-A485-40B4922CDD07}" type="presParOf" srcId="{6AB407BD-03CA-4D78-81A5-E6A0CA0EA1A7}" destId="{8A9AFDA2-C209-4BFB-BF86-89C13E5479E7}" srcOrd="2" destOrd="0" presId="urn:microsoft.com/office/officeart/2005/8/layout/hProcess9"/>
    <dgm:cxn modelId="{ED944954-5CD1-4C40-8885-E17E64F79EBA}" type="presParOf" srcId="{6AB407BD-03CA-4D78-81A5-E6A0CA0EA1A7}" destId="{CB2602AC-4D62-4A37-B2A6-B8D488C29039}" srcOrd="3" destOrd="0" presId="urn:microsoft.com/office/officeart/2005/8/layout/hProcess9"/>
    <dgm:cxn modelId="{C46EDC61-1E4C-42B7-A3B1-D43F6716A118}" type="presParOf" srcId="{6AB407BD-03CA-4D78-81A5-E6A0CA0EA1A7}" destId="{A0B3A59F-9741-43A7-A5A6-EF652106C087}" srcOrd="4" destOrd="0" presId="urn:microsoft.com/office/officeart/2005/8/layout/hProcess9"/>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i="0"/>
            <a:t>Kërkesat e NJN-së duhet të ekzekutohen në përputhje me:</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Ligjin e palës kërkuese?</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Ligjin e palës që merr kërkesën?</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Të dyja?</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r>
            <a:rPr lang="sq-AL" sz="2800" b="1" i="0"/>
            <a:t>Transmetimi elektronik i kërkesave të NJN-së duhet të:</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custT="1"/>
      <dgm:spPr/>
      <dgm:t>
        <a:bodyPr/>
        <a:lstStyle/>
        <a:p>
          <a:pPr algn="l"/>
          <a:r>
            <a:rPr lang="sq-AL" sz="2800"/>
            <a:t>a.) Lejohet?</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323950B2-6BC2-AE4B-B5B8-B2437BA58494}">
      <dgm:prSet phldrT="[Text]" custT="1"/>
      <dgm:spPr/>
      <dgm:t>
        <a:bodyPr/>
        <a:lstStyle/>
        <a:p>
          <a:r>
            <a:rPr lang="sq-AL" sz="2800"/>
            <a:t>b.) Mos lejohet</a:t>
          </a:r>
          <a:r>
            <a:rPr lang="sq-AL" sz="2800" b="0" i="0"/>
            <a:t>?</a:t>
          </a:r>
        </a:p>
      </dgm:t>
    </dgm:pt>
    <dgm:pt modelId="{7D9EC74E-4481-C849-9F84-FC81A57E126D}" type="parTrans" cxnId="{2E9FB024-7424-694A-AF48-3FAF0F12021E}">
      <dgm:prSet/>
      <dgm:spPr/>
      <dgm:t>
        <a:bodyPr/>
        <a:lstStyle/>
        <a:p>
          <a:endParaRPr lang="en-US"/>
        </a:p>
      </dgm:t>
    </dgm:pt>
    <dgm:pt modelId="{A9F617AB-9877-BB4B-828A-76F7E3E29AEF}" type="sibTrans" cxnId="{2E9FB024-7424-694A-AF48-3FAF0F12021E}">
      <dgm:prSet/>
      <dgm:spPr/>
      <dgm:t>
        <a:bodyPr/>
        <a:lstStyle/>
        <a:p>
          <a:endParaRPr lang="en-US"/>
        </a:p>
      </dgm:t>
    </dgm:pt>
    <dgm:pt modelId="{412DA8CB-B9E5-F44F-9FDD-EF35DF68306D}">
      <dgm:prSet phldrT="[Text]" custT="1"/>
      <dgm:spPr/>
      <dgm:t>
        <a:bodyPr/>
        <a:lstStyle/>
        <a:p>
          <a:r>
            <a:rPr lang="sq-AL" sz="2800"/>
            <a:t>c.) Nuk është përcaktuar?</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9CA50A65-40FA-E945-A868-9E3FE840B07E}" type="pres">
      <dgm:prSet presAssocID="{3C774A1C-BB1C-4347-A758-A94A436F7244}" presName="vert0" presStyleCnt="0">
        <dgm:presLayoutVars>
          <dgm:dir/>
          <dgm:animOne val="branch"/>
          <dgm:animLvl val="lvl"/>
        </dgm:presLayoutVars>
      </dgm:prSet>
      <dgm:spPr/>
      <dgm:t>
        <a:bodyPr/>
        <a:lstStyle/>
        <a:p>
          <a:endParaRPr lang="en-US"/>
        </a:p>
      </dgm:t>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4" custScaleX="253077"/>
      <dgm:spPr/>
      <dgm:t>
        <a:bodyPr/>
        <a:lstStyle/>
        <a:p>
          <a:endParaRPr lang="en-US"/>
        </a:p>
      </dgm:t>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4"/>
      <dgm:spPr/>
      <dgm:t>
        <a:bodyPr/>
        <a:lstStyle/>
        <a:p>
          <a:endParaRPr lang="en-US"/>
        </a:p>
      </dgm:t>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3"/>
      <dgm:spPr/>
    </dgm:pt>
    <dgm:pt modelId="{9C715A5E-13B0-3F4D-85BD-4FA3A97839C5}" type="pres">
      <dgm:prSet presAssocID="{7029F5E8-D056-AE49-BD66-3C193010DDE8}" presName="vertSpace2b" presStyleCnt="0"/>
      <dgm:spPr/>
    </dgm:pt>
    <dgm:pt modelId="{D06F8563-21D8-9742-9655-9B668CF235AD}" type="pres">
      <dgm:prSet presAssocID="{323950B2-6BC2-AE4B-B5B8-B2437BA58494}" presName="horz2" presStyleCnt="0"/>
      <dgm:spPr/>
    </dgm:pt>
    <dgm:pt modelId="{FC6B0E8A-D5C8-BF42-A0DB-5A2B5E61A3A8}" type="pres">
      <dgm:prSet presAssocID="{323950B2-6BC2-AE4B-B5B8-B2437BA58494}" presName="horzSpace2" presStyleCnt="0"/>
      <dgm:spPr/>
    </dgm:pt>
    <dgm:pt modelId="{D6847470-F054-2943-A634-F983FF0A0122}" type="pres">
      <dgm:prSet presAssocID="{323950B2-6BC2-AE4B-B5B8-B2437BA58494}" presName="tx2" presStyleLbl="revTx" presStyleIdx="2" presStyleCnt="4"/>
      <dgm:spPr/>
      <dgm:t>
        <a:bodyPr/>
        <a:lstStyle/>
        <a:p>
          <a:endParaRPr lang="en-US"/>
        </a:p>
      </dgm:t>
    </dgm:pt>
    <dgm:pt modelId="{93837557-E77B-4749-A0F8-1876E8CD33B9}" type="pres">
      <dgm:prSet presAssocID="{323950B2-6BC2-AE4B-B5B8-B2437BA58494}" presName="vert2" presStyleCnt="0"/>
      <dgm:spPr/>
    </dgm:pt>
    <dgm:pt modelId="{5B901F7D-EE59-304E-B86D-F0C8CC3A841B}" type="pres">
      <dgm:prSet presAssocID="{323950B2-6BC2-AE4B-B5B8-B2437BA58494}" presName="thinLine2b" presStyleLbl="callout" presStyleIdx="1" presStyleCnt="3"/>
      <dgm:spPr/>
    </dgm:pt>
    <dgm:pt modelId="{3A7A15FE-03D5-7B4E-BE07-5A9A9318E5F4}" type="pres">
      <dgm:prSet presAssocID="{323950B2-6BC2-AE4B-B5B8-B2437BA58494}"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3" presStyleCnt="4"/>
      <dgm:spPr/>
      <dgm:t>
        <a:bodyPr/>
        <a:lstStyle/>
        <a:p>
          <a:endParaRPr lang="en-US"/>
        </a:p>
      </dgm:t>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2" presStyleCnt="3"/>
      <dgm:spPr/>
    </dgm:pt>
    <dgm:pt modelId="{02B19E4E-8333-4B4F-AA1E-19B5E7CAD48B}" type="pres">
      <dgm:prSet presAssocID="{412DA8CB-B9E5-F44F-9FDD-EF35DF68306D}" presName="vertSpace2b" presStyleCnt="0"/>
      <dgm:spPr/>
    </dgm:pt>
  </dgm:ptLst>
  <dgm:cxnLst>
    <dgm:cxn modelId="{84510C55-401A-B84B-B242-E565DB29F691}" type="presOf" srcId="{323950B2-6BC2-AE4B-B5B8-B2437BA58494}" destId="{D6847470-F054-2943-A634-F983FF0A0122}" srcOrd="0" destOrd="0" presId="urn:microsoft.com/office/officeart/2008/layout/LinedList"/>
    <dgm:cxn modelId="{AFD2487F-444F-4C44-A623-9AAFEB90AC49}" srcId="{8E61202A-36DD-0240-811A-270D9611A395}" destId="{412DA8CB-B9E5-F44F-9FDD-EF35DF68306D}" srcOrd="2" destOrd="0" parTransId="{7E8B7982-18DC-F246-BFD4-7B9D4C9DB2CA}" sibTransId="{960A4A2E-B23E-7544-9A93-1312898E2DC4}"/>
    <dgm:cxn modelId="{2E9FB024-7424-694A-AF48-3FAF0F12021E}" srcId="{8E61202A-36DD-0240-811A-270D9611A395}" destId="{323950B2-6BC2-AE4B-B5B8-B2437BA58494}" srcOrd="1" destOrd="0" parTransId="{7D9EC74E-4481-C849-9F84-FC81A57E126D}" sibTransId="{A9F617AB-9877-BB4B-828A-76F7E3E29AEF}"/>
    <dgm:cxn modelId="{99EB5834-3593-6644-A836-6C8D5595A820}" srcId="{8E61202A-36DD-0240-811A-270D9611A395}" destId="{7029F5E8-D056-AE49-BD66-3C193010DDE8}" srcOrd="0" destOrd="0" parTransId="{ACE97453-93D9-C642-95ED-D55F9984F778}" sibTransId="{3346CD8C-3206-F84A-BEA2-B5492B6B7347}"/>
    <dgm:cxn modelId="{B7396B30-5537-DB48-BB49-F8121197A4DF}" type="presOf" srcId="{3C774A1C-BB1C-4347-A758-A94A436F7244}" destId="{9CA50A65-40FA-E945-A868-9E3FE840B07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D2DD020B-3DFC-B348-B676-6EC163FF5FEB}" srcId="{3C774A1C-BB1C-4347-A758-A94A436F7244}" destId="{8E61202A-36DD-0240-811A-270D9611A395}" srcOrd="0" destOrd="0" parTransId="{B1168E5A-BE86-1A40-8851-D878ACC39274}" sibTransId="{8978AB35-F5FB-FF43-BA08-4C259A445311}"/>
    <dgm:cxn modelId="{E42CFA93-E9F6-A445-8E93-048104D9A8A0}" type="presOf" srcId="{412DA8CB-B9E5-F44F-9FDD-EF35DF68306D}" destId="{B9E57DF2-F223-F848-B6AB-FEB0F6FB4076}" srcOrd="0" destOrd="0" presId="urn:microsoft.com/office/officeart/2008/layout/LinedList"/>
    <dgm:cxn modelId="{797E83DF-D7B0-A04A-90A7-428F119E43A8}" type="presOf" srcId="{8E61202A-36DD-0240-811A-270D9611A395}" destId="{CFE00427-EDF8-324F-9A5C-A181E81A4D48}" srcOrd="0" destOrd="0" presId="urn:microsoft.com/office/officeart/2008/layout/LinedList"/>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F510A3A4-236B-CB4D-A5E8-9023C3F0BE11}" type="presParOf" srcId="{71554259-89F3-DC41-AF38-A80F6823C6AB}" destId="{D06F8563-21D8-9742-9655-9B668CF235AD}" srcOrd="4" destOrd="0" presId="urn:microsoft.com/office/officeart/2008/layout/LinedList"/>
    <dgm:cxn modelId="{16DAFC8A-F1F5-1641-8707-1CE88017FB01}" type="presParOf" srcId="{D06F8563-21D8-9742-9655-9B668CF235AD}" destId="{FC6B0E8A-D5C8-BF42-A0DB-5A2B5E61A3A8}" srcOrd="0" destOrd="0" presId="urn:microsoft.com/office/officeart/2008/layout/LinedList"/>
    <dgm:cxn modelId="{8F33C239-57B9-B445-B38B-FF410079A24B}" type="presParOf" srcId="{D06F8563-21D8-9742-9655-9B668CF235AD}" destId="{D6847470-F054-2943-A634-F983FF0A0122}" srcOrd="1" destOrd="0" presId="urn:microsoft.com/office/officeart/2008/layout/LinedList"/>
    <dgm:cxn modelId="{23C27123-2EAB-2B43-9B0D-2A7AC6298857}" type="presParOf" srcId="{D06F8563-21D8-9742-9655-9B668CF235AD}" destId="{93837557-E77B-4749-A0F8-1876E8CD33B9}" srcOrd="2" destOrd="0" presId="urn:microsoft.com/office/officeart/2008/layout/LinedList"/>
    <dgm:cxn modelId="{D6C3D364-3FB9-8B43-90CA-317CC2DDC326}" type="presParOf" srcId="{71554259-89F3-DC41-AF38-A80F6823C6AB}" destId="{5B901F7D-EE59-304E-B86D-F0C8CC3A841B}" srcOrd="5" destOrd="0" presId="urn:microsoft.com/office/officeart/2008/layout/LinedList"/>
    <dgm:cxn modelId="{11E18F95-DF79-BE4F-8BB1-A35E7C4ED493}" type="presParOf" srcId="{71554259-89F3-DC41-AF38-A80F6823C6AB}" destId="{3A7A15FE-03D5-7B4E-BE07-5A9A9318E5F4}" srcOrd="6" destOrd="0" presId="urn:microsoft.com/office/officeart/2008/layout/LinedList"/>
    <dgm:cxn modelId="{C2E47F5A-39F7-DF43-BE84-E18F61610EDB}" type="presParOf" srcId="{71554259-89F3-DC41-AF38-A80F6823C6AB}" destId="{A4B3FD2E-63E5-E445-B87B-210177B3706B}" srcOrd="7"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8" destOrd="0" presId="urn:microsoft.com/office/officeart/2008/layout/LinedList"/>
    <dgm:cxn modelId="{36F882B9-374E-704C-A5A8-4D4EB195D1D4}" type="presParOf" srcId="{71554259-89F3-DC41-AF38-A80F6823C6AB}" destId="{02B19E4E-8333-4B4F-AA1E-19B5E7CAD48B}" srcOrd="9"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4/26/2021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paraqet agjendën e seancës. Duhet t'u paraqitet pjesëmarrësve pjesë për pjesë me vlerësimin e kohës së nevojshme për përfundimin e saj dhe pjesa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1469533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smtClean="0"/>
          </a:p>
        </p:txBody>
      </p:sp>
    </p:spTree>
    <p:extLst>
      <p:ext uri="{BB962C8B-B14F-4D97-AF65-F5344CB8AC3E}">
        <p14:creationId xmlns:p14="http://schemas.microsoft.com/office/powerpoint/2010/main" xmlns="" val="3107303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algn="just"/>
            <a:r>
              <a:rPr lang="sq-AL">
                <a:latin typeface="Arial" panose="020B0604020202020204" pitchFamily="34" charset="0"/>
              </a:rPr>
              <a:t>Neni 23 përcakton tri parime të përgjithshme në lidhje me bashkëpunimin ndërkombëtar sipas Kapitullit III. </a:t>
            </a:r>
          </a:p>
          <a:p>
            <a:pPr algn="just"/>
            <a:endParaRPr lang="en-GB" dirty="0">
              <a:effectLst/>
              <a:latin typeface="Arial" panose="020B0604020202020204" pitchFamily="34" charset="0"/>
            </a:endParaRPr>
          </a:p>
          <a:p>
            <a:pPr algn="just"/>
            <a:r>
              <a:rPr lang="sq-AL">
                <a:latin typeface="Arial" panose="020B0604020202020204" pitchFamily="34" charset="0"/>
              </a:rPr>
              <a:t>Fillimisht, neni bën të qartë se bashkëpunimi ndërkombëtar duhet të sigurohet ndërmjet Palëve "në masën më të gjerë të mundshme". Ky parim kërkon që Palët të sigurojnë një bashkëpunim të gjerë me njëra-tjetrën dhe të minimizojnë pengesat për rrjedhën e mirë dhe të shpejtë të informacionit dhe provave ndërkombëtarisht. </a:t>
            </a:r>
          </a:p>
          <a:p>
            <a:pPr algn="just"/>
            <a:endParaRPr lang="en-GB" dirty="0">
              <a:effectLst/>
              <a:latin typeface="Arial" panose="020B0604020202020204" pitchFamily="34" charset="0"/>
            </a:endParaRPr>
          </a:p>
          <a:p>
            <a:pPr algn="just"/>
            <a:r>
              <a:rPr lang="sq-AL">
                <a:latin typeface="Arial" panose="020B0604020202020204" pitchFamily="34" charset="0"/>
              </a:rPr>
              <a:t>Së dyti, fusha e përgjithshme e detyrimit për të bashkëpunuar përcaktohet në nenin 23: bashkëpunimi duhet të shtrihet në të gjitha veprat penale që lidhen me sistemet kompjuterike dhe të dhënat (d.m.th. Veprat penale të mbuluara nga neni 14, paragrafi 2, shkronjat a-b), si dhe për mbledhjen e provave në formë elektronike të një vepre penale. Kjo do të thotë që ose kur krimi kryhet duke përdorur një sistem kompjuterik, ose kur një krim i zakonshëm nuk kryhet me përdorimin e një sistemi kompjuterik (p.sh. një vrasje) përfshin prova elektronike, kushtet e Kapitullit III janë të zbatueshme. Sidoqoftë, duhet të theksohet se nenet 24 (Ekstradimi), 33 (Ndihma e ndërsjellë në lidhje me mbledhjen në kohë reale të të dhënave të trafikut) dhe 34 (Ndihma e ndërsjellë në lidhje me përgjimin e të dhënave të përmbajtjes) lejojnë Palët të parashohin një fushë tjetër të zbatimit të këtyre masave. </a:t>
            </a:r>
          </a:p>
          <a:p>
            <a:pPr algn="just"/>
            <a:endParaRPr lang="en-GB" dirty="0">
              <a:effectLst/>
              <a:latin typeface="Arial" panose="020B0604020202020204" pitchFamily="34" charset="0"/>
            </a:endParaRPr>
          </a:p>
          <a:p>
            <a:pPr algn="just"/>
            <a:r>
              <a:rPr lang="sq-AL">
                <a:latin typeface="Arial" panose="020B0604020202020204" pitchFamily="34" charset="0"/>
              </a:rPr>
              <a:t>Përfundimisht, bashkëpunimi do të bëhet si "në përputhje me dispozitat e këtij Kapitulli" ashtu edhe "përmes zbatimit të marrëveshjeve përkatëse ndërkombëtare për bashkëpunimin ndërkombëtar në çështjet penale, marrëveshjeve të pajtuara në bazë të legjislacionit uniform ose reciprok, dhe ligjet e brendshme”. Klauzola e fundit përcakton parimin e përgjithshëm që dispozitat e Kapitullit III nuk zëvendësojnë dispozitat e marrëveshjeve ndërkombëtare mbi ndihmën juridike të ndërsjellë dhe ekstradimin, rregullimet reciproke ndërmjet palëve në të (përshkruar më hollësisht në diskutimin e nenit 27 më poshtë), ose dispozitat përkatëse të së drejtës së brendshme që kanë të bëjnë me bashkëpunimin ndërkombëtar. Ky parim themelor përforcohet në mënyrë të qartë në nenet 24 (Ekstradimi), 25 (Parimet e përgjithshme në lidhje me ndihmën e ndërsjellë), 26 (Informacioni Spontan), 27 (Procedurat që kanë të bëjnë me kërkesat e ndihmës së ndërsjellë në mungesë të marrëveshjeve të zbatueshme ndërkombëtare), 28 (Konfidencialiteti dhe kufizimi i përdorimit), 31 (Ndihma e ndërsjellë në lidhje me qasjen në të dhënat e ruajtura kompjuterike), 33 (Ndihma e ndërsjellë në lidhje me mbledhjen në kohë reale të të dhënave të trafikut) dhe 34 (Ndihma e ndërsjellë në lidhje me përgjimin e të dhënave të përmbajtjes). </a:t>
            </a:r>
          </a:p>
          <a:p>
            <a:pPr algn="just"/>
            <a:endParaRPr lang="en-GB" dirty="0">
              <a:effectLst/>
              <a:latin typeface="Arial" panose="020B0604020202020204" pitchFamily="34" charset="0"/>
            </a:endParaRPr>
          </a:p>
          <a:p>
            <a:pPr algn="just"/>
            <a:r>
              <a:rPr lang="sq-AL">
                <a:latin typeface="Arial" panose="020B0604020202020204" pitchFamily="34" charset="0"/>
              </a:rPr>
              <a:t>Parimet e përgjithshme që rregullojnë detyrimin për të siguruar ndihmë të ndërsjellë përcaktohen në paragrafin 1. Bashkëpunimi duhet të ofrohet "në masën më të gjerë të mundshme". Kështu, si në nenin 23 ("Parimet e përgjithshme në lidhje me bashkëpunimin ndërkombëtar"), ndihma e ndërsjellë në parim duhet të jetë e gjerë, dhe pengesat për të janë rreptësisht të kufizuara. Së dyti, si në nenin 23, detyrimi për të bashkëpunuar zbatohet në parim si për veprat penale që lidhen me sistemet kompjuterike dhe të dhënat (d.m.th. Veprat penale të mbuluara nga neni 14, paragrafi 2, litterae a-b), dhe për mbledhjen e provave në forma elektronike për veprën penale. Është arritur pajtimi të vendoset një detyrim për të bashkëpunuar në lidhje me këtë klasë të gjerë krimesh sepse ekziston e njëjta nevojë për mekanizma të efektshëm të bashkëpunimit ndërkombëtar për të dyja këto kategori. Sidoqoftë, nenet 34 dhe 35 lejojnë palët të parashohin një fushë tjetër të zbatimit të këtyre masave.</a:t>
            </a:r>
          </a:p>
          <a:p>
            <a:pPr algn="just"/>
            <a:endParaRPr lang="en-GB" dirty="0">
              <a:effectLst/>
              <a:latin typeface="Arial" panose="020B0604020202020204" pitchFamily="34" charset="0"/>
            </a:endParaRPr>
          </a:p>
          <a:p>
            <a:pPr algn="just"/>
            <a:r>
              <a:rPr lang="sq-AL">
                <a:latin typeface="Arial" panose="020B0604020202020204" pitchFamily="34" charset="0"/>
              </a:rPr>
              <a:t>Neni 27 detyron Palët të zbatojnë disa procedura dhe kushte të ndihmës së ndërsjellë kur nuk ka ndonjë traktat ose marrëveshje të ndihmës së ndërsjellë mbi bazën e legjislacionit uniform ose reciprok në fuqi ndërmjet Palëve kërkuese dhe atyre pritëse. Neni kështu përforcon parimin e përgjithshëm që ndihma e ndërsjellë duhet të kryhet përmes zbatimit të traktateve përkatëse dhe rregullimeve të ngjashme për ndihmën e ndërsjellë. Hartuesit refuzuan krijimin e një regjimi të veçantë të përgjithshëm të ndihmës së ndërsjellë në këtë Konventë që do të zbatohej në vend të instrumenteve dhe rregullimeve të tjera të zbatueshme, duke u pajtuar që të ishte më praktike të mbështetet në regjimet ekzistuese të TNJN-së si një çështje e përgjithshme, duke lejuar kështu praktikuesit e ndihmës së ndërsjellë të përdorin instrumentet dhe rregullimet me të cilat ata janë më të njohur dhe për të shmangur konfuzionin që mund të rezultojë nga vendosja e regjimeve konkurruese. Siç është thënë më parë, vetëm në lidhje me mekanizmat veçanërisht të nevojshëm për një bashkëpunim të shpejtë të efektshëm në çështjet penale të lidhura me kompjuterë, të tilla si ato në nenet 29-35 (Dispozita specifike - Titulli 1, 2, 3), secila Palë kërkohet të krijojë një bazë ligjore për të mundësuar realizimin e formave të tilla të bashkëpunimit nëse traktatet, rregullimet ose ligjet aktuale të ndihmës së ndërsjellë nuk e bëjnë këtë tashmë. </a:t>
            </a:r>
          </a:p>
          <a:p>
            <a:pPr algn="just"/>
            <a:endParaRPr lang="en-GB" dirty="0">
              <a:effectLst/>
              <a:latin typeface="Arial" panose="020B0604020202020204" pitchFamily="34" charset="0"/>
            </a:endParaRPr>
          </a:p>
          <a:p>
            <a:pPr algn="just"/>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smtClean="0"/>
          </a:p>
        </p:txBody>
      </p:sp>
    </p:spTree>
    <p:extLst>
      <p:ext uri="{BB962C8B-B14F-4D97-AF65-F5344CB8AC3E}">
        <p14:creationId xmlns:p14="http://schemas.microsoft.com/office/powerpoint/2010/main" xmlns="" val="1388752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sq-AL">
                <a:latin typeface="Arial" panose="020B0604020202020204" pitchFamily="34" charset="0"/>
              </a:rPr>
              <a:t>Paragrafi 2 i nenit 27 kërkon krijimin e një autoriteti qendror ose autoriteteve përgjegjëse për dërgimin dhe përgjigjen e kërkesave për ndihmë. Institucioni i autoriteteve qendrore është një tipar i përbashkët i instrumenteve moderne që kanë të bëjnë me ndihmën e ndërsjellë në çështjet penale, dhe është veçanërisht i dobishëm për të siguruar llojin e reagimit të shpejtë që është kaq i dobishëm në luftimin e krimit të lidhur me kompjuterë. Fillimisht, transmetimi i drejtpërdrejtë ndërmjet autoriteteve të tilla është më i shpejtë dhe më efikas sesa transmetimi përmes kanaleve diplomatike. Për më tepër, krijimi i një autoriteti qendror aktiv shërben për një funksion të rëndësishëm për të siguruar që edhe kërkesat hyrëse dhe ato dalëse të ndiqen me zell, që të ofrohen këshilla për partnerët e huaj të zbatimit të ligjit për mënyrën më të mirë për të përmbushur kërkesat ligjore në Palën që merr kërkesën, dhe që veçanërisht kërkesat urgjente ose të ndjeshme trajtohen si duhet. </a:t>
            </a:r>
          </a:p>
          <a:p>
            <a:pPr algn="just"/>
            <a:endParaRPr lang="en-GB" dirty="0">
              <a:effectLst/>
              <a:latin typeface="Arial" panose="020B0604020202020204" pitchFamily="34" charset="0"/>
            </a:endParaRPr>
          </a:p>
          <a:p>
            <a:pPr algn="just"/>
            <a:r>
              <a:rPr lang="sq-AL">
                <a:latin typeface="Arial" panose="020B0604020202020204" pitchFamily="34" charset="0"/>
              </a:rPr>
              <a:t>Gjithashtu, Neni 27 detyron Palët të zbatojnë disa procedura dhe kushte të ndihmës së ndërsjellë kur nuk ka ndonjë traktat ose marrëveshje të ndihmës së ndërsjellë mbi bazën e legjislacionit uniform ose reciprok në fuqi ndërmjet Palëve kërkuese dhe atyre pritëse. Neni kështu përforcon parimin e përgjithshëm që ndihma e ndërsjellë duhet të kryhet përmes zbatimit të traktateve përkatëse dhe rregullimeve të ngjashme për ndihmën e ndërsjellë. Hartuesit refuzuan krijimin e një regjimi të veçantë të përgjithshëm të ndihmës së ndërsjellë në këtë Konventë që do të zbatohej në vend të instrumenteve dhe rregullimeve të tjera të zbatueshme, duke u pajtuar që të ishte më praktike të mbështetet në regjimet ekzistuese të TNJN-së si një çështje e përgjithshme, duke lejuar kështu praktikuesit e ndihmës së ndërsjellë të përdorin instrumentet dhe rregullimet me të cilat ata janë më të njohur dhe për të shmangur konfuzionin që mund të rezultojë nga vendosja e regjimeve konkurruese. </a:t>
            </a:r>
            <a:r>
              <a:rPr lang="sq-AL" b="1">
                <a:latin typeface="Arial" panose="020B0604020202020204" pitchFamily="34" charset="0"/>
              </a:rPr>
              <a:t>Siç është thënë më parë, vetëm në lidhje me mekanizmat veçanërisht të nevojshëm për një bashkëpunim të shpejtë të efektshëm në çështjet penale të lidhura me kompjuterë, të tilla si ato në nenet 29-35 (Dispozita specifike - Titulli 1, 2, 3), secila Palë kërkohet të krijojë një bazë ligjore për të mundësuar realizimin e formave të tilla të bashkëpunimit nëse traktatet, rregullimet ose ligjet aktuale të ndihmës së ndërsjellë nuk e bëjnë këtë tashmë.</a:t>
            </a:r>
          </a:p>
          <a:p>
            <a:pPr algn="just"/>
            <a:endParaRPr lang="en-GB" dirty="0">
              <a:effectLst/>
              <a:latin typeface="Arial" panose="020B0604020202020204" pitchFamily="34" charset="0"/>
            </a:endParaRPr>
          </a:p>
          <a:p>
            <a:pPr algn="just"/>
            <a:r>
              <a:rPr lang="sq-AL">
                <a:latin typeface="Arial" panose="020B0604020202020204" pitchFamily="34" charset="0"/>
              </a:rPr>
              <a:t>Paragrafi 5 i nenit 25 është në thelb një përkufizim i kriminalitetit të dyfishtë për qëllime të ndihmës së ndërsjellë sipas këtij Kapitulli. Kur Pala e kërkuar lejohet të kërkojë kriminalitet të dyfishtë si kusht për sigurimin e ndihmës (për shembull, kur një palë e kërkuar ka rezervuar të drejtën e saj për të kërkuar kriminalitet të dyfishtë në lidhje me ruajtjen e të dhënave sipas nenit 29, paragrafi 4 "Ruajtja e përshpejtuar e të dhënave kompjuterike të ruajtura"), kriminaliteti i dyfishtë do të konsiderohet i pranishëm nëse sjellja themelore e veprës për të cilën kërkohet ndihma është gjithashtu një vepër penale sipas ligjeve të Palës së kërkuar, edhe nëse ligjet e saj e vendosin veprën brenda një kategorie tjetër të veprës ose përdorin terminologji të ndryshme në emërtimin e veprës. Kjo dispozitë u konsiderua e nevojshme në mënyrë që të sigurohej që Palët që pranojnë kërkesat të mos miratonin një test shumë të ngurtë kur zbatojnë kriminalitetin e dyfishtë. Duke pasur parasysh ndryshimet në sistemet ligjore kombëtare, do të paraqiten edhe ndryshime në terminologji dhe kategorizimin e sjelljes kriminale. Nëse sjellja përbën një shkelje penale në të dy sistemet, ndryshimet e tilla teknike nuk duhet të pengojnë ndihmën. Përkundrazi, në çështjet në të cilat zbatohet standardi i kriminalitetit të dyfishtë, ai duhet të zbatohet në një mënyrë fleksibile që do të lehtësojë dhënien e ndihmës.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smtClean="0"/>
          </a:p>
        </p:txBody>
      </p:sp>
    </p:spTree>
    <p:extLst>
      <p:ext uri="{BB962C8B-B14F-4D97-AF65-F5344CB8AC3E}">
        <p14:creationId xmlns:p14="http://schemas.microsoft.com/office/powerpoint/2010/main" xmlns="" val="1085575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lgn="just"/>
            <a:r>
              <a:rPr lang="sq-AL" b="1">
                <a:latin typeface="Arial" panose="020B0604020202020204" pitchFamily="34" charset="0"/>
              </a:rPr>
              <a:t>Ruajtja e përshpejtuar e të dhënave kompjuterike (Neni 29). </a:t>
            </a:r>
          </a:p>
          <a:p>
            <a:pPr algn="just"/>
            <a:r>
              <a:rPr lang="sq-AL">
                <a:latin typeface="Arial" panose="020B0604020202020204" pitchFamily="34" charset="0"/>
              </a:rPr>
              <a:t>Ky nen parasheh një mekanizëm në nivel ndërkombëtar ekuivalent me atë të paraparë në nenin 16 për përdorim në nivelin e brendshëm. Paragrafi 1 i këtij neni autorizuar një Palë për të bërë një kërkesë, dhe paragrafi 3 kërkon që secila Palë të ketë aftësinë ligjore për të marrë, për ruajtjen e shpejtë të të dhënave të ruajtura në territorin e Palës pritëse me anë të një sistemi kompjuterik, në mënyrë që të dhënat të mos ndryshohen, hiqen ose fshihen gjatë periudhës kohore të kërkuar për të përgatitur, transmetuar dhe ekzekutuar një kërkesë për ndihmë të ndërsjellë për të marrë të dhënat. Ruajtja është një masë e kufizuar, e përkohshme që synon të ndodhë shumë më shpejt sesa ekzekutimi i një ndihme të ndërsjellë tradicionale. Siç është diskutuar më parë, të dhënat kompjuterike janë shumë të paqëndrueshme. Me disa goditje të tasteve, ose me anë të programeve automatike, ato mund të fshihen, ndryshohen ose zhvendosen, duke e bërë të pamundur gjurmimin e një krimi te kryesi i tij ose shkatërrimin e provave kritike të fajit. Disa forma të të dhënave kompjuterike ruhen vetëm për periudha të shkurtra kohore para se të fshihen. Kështu, është arritur pajtimi që të kërkohet një mekanizëm për të siguruar disponueshmërinë e të dhënave të tilla në pritje të procesit më të gjatë dhe më të përfshirë të ekzekutimit të një kërkese zyrtare të ndihmës së ndërsjellë, e cila mund të zgjasë me javë ose muaj.</a:t>
            </a:r>
          </a:p>
          <a:p>
            <a:pPr algn="just"/>
            <a:endParaRPr lang="en-GB" dirty="0">
              <a:effectLst/>
              <a:latin typeface="Arial" panose="020B0604020202020204" pitchFamily="34" charset="0"/>
            </a:endParaRPr>
          </a:p>
          <a:p>
            <a:pPr algn="just"/>
            <a:r>
              <a:rPr lang="sq-AL" b="1">
                <a:latin typeface="Arial" panose="020B0604020202020204" pitchFamily="34" charset="0"/>
              </a:rPr>
              <a:t>Zbulimi i përshpejtuar i të dhënave të ruajtura të trafikut (Neni 30) </a:t>
            </a:r>
          </a:p>
          <a:p>
            <a:pPr algn="just"/>
            <a:r>
              <a:rPr lang="sq-AL">
                <a:latin typeface="Arial" panose="020B0604020202020204" pitchFamily="34" charset="0"/>
              </a:rPr>
              <a:t>Ky nen siguron ekuivalentin ndërkombëtar të kompetencës së krijuar për përdorim të brendshëm në nenin 17. Shpesh, me kërkesë të një Pale në të cilën është kryer një krim, një Palë pritëse do të ruajë të dhënat e trafikut në lidhje me një transmetim që ka udhëtuar përmes kompjuterëve të saj, në mënyrë që të gjurmojë transmetimin në burimin e saj dhe të identifikojë autorin e krimit, ose të gjejë prova kritike. Duke vepruar kështu, Pala pritëse mund të zbulojë se të dhënat e trafikut të gjetura në territorin e saj zbulojnë se transmetimi ishte drejtuar nga një ofrues shërbimi në një Shtet të tretë, ose nga një ofrues në vetë Shtetin kërkues. Në raste të tilla, Pala pritëse duhet t'i sigurojë Palës kërkuese me shpejtësi një sasi të mjaftueshme të të dhënave të trafikut për të mundësuar identifikimin e ofruesit të shërbimit në rrugën e komunikimit nga Shteti tjetër. Nëse transmetimi ka ardhur nga një Shtet i tretë, ky informacion do t'i mundësojë Palës kërkuese të bëjë një kërkesë për ruajtje dhe ndihmë të ndërsjellë të përshpejtuar për atë Shtet tjetër në mënyrë që të gjurmojë transmetimin në burimin e tij përfundimtar. Nëse transmetimi do të kthehej tek Pala kërkuese, ajo do të jetë në gjendje të sigurojë ruajtjen dhe zbulimin e të dhënave të mëtejshme të trafikut përmes proceseve të brendshme.</a:t>
            </a:r>
          </a:p>
          <a:p>
            <a:pPr algn="just"/>
            <a:endParaRPr lang="en-GB" dirty="0">
              <a:effectLst/>
              <a:latin typeface="Arial" panose="020B0604020202020204" pitchFamily="34" charset="0"/>
            </a:endParaRPr>
          </a:p>
          <a:p>
            <a:pPr algn="just"/>
            <a:r>
              <a:rPr lang="sq-AL" b="1">
                <a:latin typeface="Arial" panose="020B0604020202020204" pitchFamily="34" charset="0"/>
              </a:rPr>
              <a:t>Ndihma e ndërsjellë në lidhje me qasjen në të dhënat kompjuterike të ruajtura (Neni 31) </a:t>
            </a:r>
          </a:p>
          <a:p>
            <a:pPr algn="just"/>
            <a:r>
              <a:rPr lang="sq-AL">
                <a:latin typeface="Arial" panose="020B0604020202020204" pitchFamily="34" charset="0"/>
              </a:rPr>
              <a:t>Secila palë duhet të ketë aftësinë që, për përfitimin e një pale tjetër, të kërkojë ose të ketë qasje të ngjashme, të sekuestrojë ose të sigurojë në mënyrë të ngjashme, dhe të zbulojë të dhënat e ruajtura me anë të një sistemi kompjuterik të vendosur brenda territorit të saj - ashtu si në nenin 19 (Kërkimi dhe sekuestrimi i të dhënave kompjuterike të ruajtura) duhet të ketë aftësinë për ta bërë këtë për qëllime të brendshme. Paragrafi 1 autorizon një Palë të kërkojë këtë lloj ndihme të ndërsjellë dhe paragrafi 2 kërkon që Pala pritëse të jetë në gjendje ta sigurojë atë. Paragrafi 2 ndjek gjithashtu parimin që termat dhe kushtet për sigurimin e një bashkëpunimi të tillë duhet të jenë ato të përcaktuara në traktatet në fuqi, rregullimet dhe ligjet e brendshme që rregullojnë ndihmën juridike të ndërsjellë në çështjet penale. Sipas paragrafit 3, një kërkese e tillë duhet të përgjigjet mbi një bazë të përshpejtuar kur (1) ka arsye për të besuar se të dhënat përkatëse janë veçanërisht të prekshme nga humbja ose modifikimi, ose (2) përndryshe kur parashikojnë traktate, rregullime ose ligje të tilla.</a:t>
            </a:r>
          </a:p>
          <a:p>
            <a:pPr algn="just"/>
            <a:endParaRPr lang="en-GB" dirty="0">
              <a:effectLst/>
              <a:latin typeface="Arial" panose="020B0604020202020204" pitchFamily="34" charset="0"/>
            </a:endParaRPr>
          </a:p>
          <a:p>
            <a:pPr algn="just"/>
            <a:r>
              <a:rPr lang="sq-AL" b="1">
                <a:latin typeface="Arial" panose="020B0604020202020204" pitchFamily="34" charset="0"/>
              </a:rPr>
              <a:t>Qasja ndërkufitare në të dhënat e ruajtura në kompjuter me pëlqim ose në rastet kur janë në dispozicion publik (Neni 32) </a:t>
            </a:r>
          </a:p>
          <a:p>
            <a:pPr algn="just"/>
            <a:r>
              <a:rPr lang="sq-AL">
                <a:latin typeface="Arial" panose="020B0604020202020204" pitchFamily="34" charset="0"/>
              </a:rPr>
              <a:t>Çështja kur një Palë lejohet të ketë qasje në mënyrë të njëanshme në të dhënat kompjuterike të ruajtura në një Palë tjetër pa kërkuar ndihmë të ndërsjellë ishte një pyetje që hartuesit e Konventës e diskutuan gjatë. Është bërë një shqyrtim i hollësishëm i rasteve në të cilat mund të jetë e pranueshme që shtetet të veprojnë në mënyrë të njëanshme dhe ato në të cilat nuk munden. Përfundimisht, hartuesit vendosën që nuk ishte ende e mundur të përgatitej një regjim gjithëpërfshirës, ligjërisht i detyrueshëm që rregullon këtë fushë. Pjesërisht, kjo ishte për shkak të mungesës së përvojës konkrete me situata të tilla deri më sot; dhe, pjesërisht, kjo ishte për shkak të të kuptuarit se zgjidhja e duhur shpesh kthehej në rrethanat e sakta të çështjes individuale, duke e bërë kështu të vështirë formulimin e rregullave të përgjithshme. Në fund, hartuesit vendosën të përcaktojnë vetëm në Nenin 32 të Konventës situatat në të cilat të gjithë u pajtuan se veprimi i njëanshëm është i lejueshëm. Ata u pajtuan të mos rregullojnë situata të tjera derisa të mblidhet përvoja e mëtejshme dhe diskutimet e mëtejshme të mund të zhvillohen në dritën e tyre. Në këtë drejtim, neni 39, paragrafi 3 parasheh që situatat e tjera nuk janë të autorizuara dhe as të përjashtuara. </a:t>
            </a:r>
          </a:p>
          <a:p>
            <a:pPr algn="just"/>
            <a:endParaRPr lang="en-GB" dirty="0">
              <a:effectLst/>
              <a:latin typeface="Arial" panose="020B0604020202020204" pitchFamily="34" charset="0"/>
            </a:endParaRPr>
          </a:p>
          <a:p>
            <a:pPr algn="just"/>
            <a:r>
              <a:rPr lang="sq-AL" b="1">
                <a:latin typeface="Arial" panose="020B0604020202020204" pitchFamily="34" charset="0"/>
              </a:rPr>
              <a:t>Ndihma e ndërsjellë në lidhje me marrjen e të dhënave brenda kohës reale (Neni 33)  </a:t>
            </a:r>
          </a:p>
          <a:p>
            <a:pPr algn="just"/>
            <a:r>
              <a:rPr lang="sq-AL">
                <a:latin typeface="Arial" panose="020B0604020202020204" pitchFamily="34" charset="0"/>
              </a:rPr>
              <a:t>Në shumë raste, hetuesit nuk mund të sigurojnë që ata janë në gjendje të gjurmojnë një komunikim në burimin e tij duke ndjekur gjurmët përmes regjistrave të transmetimeve paraprake, pasi të dhënat kryesore të trafikut mund të jenë fshirë automatikisht nga një ofrues i shërbimit në zinxhirin e transmetimit para se të mund të bëhet ruajtura. Prandaj është kritike që hetuesit në secilën Palë të kenë aftësinë për të marrë të dhëna të trafikut në kohë reale në lidhje me komunikimet që kalojnë përmes një sistemi kompjuterik në Palët e tjera. Prandaj, sipas nenit 33 (Ndihma e ndërsjellë në lidhje me mbledhjen në kohë reale të të dhënave të trafikut), secila palë është nën detyrimin të mbledhë të dhëna të trafikut në kohë reale për një Palë tjetër. Ndërsa ky nen kërkon që Palët të bashkëpunojnë për këto çështje, këtu, si kudo tjetër, modalitetet ekzistuese të ndihmës reciproke duhet të respektohen. Kështu, afatet dhe kushtet me të cilat do të sigurohet një bashkëpunim i tillë janë përgjithësisht ato të përcaktuara në traktatet, rregullimet dhe ligjet e zbatueshme që rregullojnë ndihmën juridike  të ndërsjellë në çështjet penale.</a:t>
            </a:r>
          </a:p>
          <a:p>
            <a:pPr algn="just"/>
            <a:endParaRPr lang="en-GB" dirty="0">
              <a:effectLst/>
              <a:latin typeface="Arial" panose="020B0604020202020204" pitchFamily="34" charset="0"/>
            </a:endParaRPr>
          </a:p>
          <a:p>
            <a:pPr algn="just"/>
            <a:r>
              <a:rPr lang="sq-AL" b="1">
                <a:latin typeface="Arial" panose="020B0604020202020204" pitchFamily="34" charset="0"/>
              </a:rPr>
              <a:t>Ndihma e ndërsjellë në lidhje me përgjimin e të dhënave të përmbajtjes (Neni 34) </a:t>
            </a:r>
          </a:p>
          <a:p>
            <a:pPr algn="just"/>
            <a:r>
              <a:rPr lang="sq-AL">
                <a:latin typeface="Arial" panose="020B0604020202020204" pitchFamily="34" charset="0"/>
              </a:rPr>
              <a:t>Për shkak të shkallës së lartë të ndërhyrjes së përgjimit, detyrimi për të siguruar ndihmë të ndërsjellë për përgjimin e të dhënave të përmbajtjes është i kufizuar. Ndihma do të sigurohet në masën e lejuar nga traktatet dhe ligjet në fuqi të Palëve. Meqenëse sigurimi i bashkëpunimit për përgjimin e përmbajtjes është një fushë në zhvillim e praktikës së ndihmës së ndërsjellë, është vendosur që t'u transferohej regjimeve ekzistuese të ndihmës së ndërsjellë dhe ligjeve të brendshme në lidhje me fushën dhe kufizimin e detyrimit për të ndihmuar. Në lidhje me këtë, u referohemi komenteve mbi nenet 14, 15 dhe 21 si dhe Nr. (85)10 në lidhje me zbatimin praktik të Konventës Evropiane për Ndihmën e Ndërsjellë në Çështjet Penale në lidhje me letër porositë për përgjim të telekomunikimit. </a:t>
            </a:r>
          </a:p>
          <a:p>
            <a:pPr algn="just"/>
            <a:endParaRPr lang="en-GB" dirty="0">
              <a:effectLst/>
              <a:latin typeface="Arial" panose="020B0604020202020204" pitchFamily="34" charset="0"/>
            </a:endParaRPr>
          </a:p>
          <a:p>
            <a:pPr algn="just"/>
            <a:r>
              <a:rPr lang="sq-AL" b="1">
                <a:latin typeface="Arial" panose="020B0604020202020204" pitchFamily="34" charset="0"/>
              </a:rPr>
              <a:t>Rrjeti 24/7 (Neni 35) </a:t>
            </a:r>
          </a:p>
          <a:p>
            <a:pPr algn="just"/>
            <a:r>
              <a:rPr lang="sq-AL">
                <a:latin typeface="Arial" panose="020B0604020202020204" pitchFamily="34" charset="0"/>
              </a:rPr>
              <a:t>Siç është diskutuar më parë, luftimi efektiv i krimeve të kryera me përdorimin e sistemeve kompjuterike dhe mbledhja efektive e provave në formë elektronike kërkon reagim shumë të shpejtë. Për më tepër, me disa goditje tastesh, veprimi mund të ndërmerret në një pjesë të botës që menjëherë sjell pasoja shumë mijëra kilometra dhe shumë zona kohore larg. Për këtë arsye, bashkëpunimi policor ekzistues dhe modalitetet e ndihmës reciproke kërkojnë kanale shtesë për të adresuar sfidat e epokës së kompjuterëve në mënyrë efektive. Kanali i krijuar në këtë nen bazohet në përvojën e fituar nga një rrjet tashmë funksional i krijuar nën kujdesin e grupit të kombeve të G8. Sipas këtij neni, secila palë ka detyrimin të caktojë një pikë kontakti në dispozicion 24 orë në ditë, 7 ditë në javë në mënyrë që të sigurojë ndihmë të menjëhershme në hetime dhe procedura brenda fushës së këtij Kapitulli, veçanërisht siç përcaktohet në nenin 35, paragrafi 1) pika c). Është arritur pajtimi që krijimi i këtij rrjeti është ndër mjetet më të rëndësishme të siguruara nga kjo Konventë për të siguruar që Palët mund të përgjigjen në mënyrë efektive ndaj sfidave të zbatimit të ligjit të paraqitura nga krimi lidhur me kompjuterë.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1568550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sq-AL">
                <a:latin typeface="Arial" panose="020B0604020202020204" pitchFamily="34" charset="0"/>
              </a:rPr>
              <a:t>Evolucioni i teknologjisë së informacionit dhe komunikimit - duke sjellë mundësi të pashembullta për njerëzimin - gjithashtu ngre sfida, përfshirë drejtësinë penale dhe kështu për sundimin e ligjit në hapësirën kibernetike. Ndërsa krimi kibernetik dhe veprat e tjera që sjellin prova elektronike në sistemet kompjuterike po lulëzojnë dhe ndërsa prova të tilla ruhen gjithnjë e më shumë në serverë në juridiksione të huaja, të shumëfishta, në zhvendosje ose të panjohura, domethënë në re (cloud), kompetencat e zbatimit të ligjit janë të kufizuara nga kufijtë territorialë.</a:t>
            </a:r>
          </a:p>
          <a:p>
            <a:pPr algn="just"/>
            <a:endParaRPr lang="sr-Latn-RS" dirty="0">
              <a:effectLst/>
              <a:latin typeface="Arial" panose="020B0604020202020204" pitchFamily="34" charset="0"/>
            </a:endParaRPr>
          </a:p>
          <a:p>
            <a:pPr algn="just"/>
            <a:r>
              <a:rPr lang="sq-AL">
                <a:latin typeface="Arial" panose="020B0604020202020204" pitchFamily="34" charset="0"/>
              </a:rPr>
              <a:t>Palët në Konventën e Budapestit kanë kërkuar për zgjidhje për ca kohë, domethënë, nga 2012 në 2014 përmes një grupi pune për qasjen ndërkufitare në të dhëna dhe nga 2015 në 2017 përmes Cloud Evidence Group (Grupi i Provave në Re). Ky i fundit propozoi që të adresohen çështjet specifike të mëposhtme:</a:t>
            </a:r>
          </a:p>
          <a:p>
            <a:pPr marL="171450" indent="-171450" algn="just">
              <a:buFontTx/>
              <a:buChar char="-"/>
            </a:pPr>
            <a:r>
              <a:rPr lang="sq-AL">
                <a:latin typeface="Arial" panose="020B0604020202020204" pitchFamily="34" charset="0"/>
              </a:rPr>
              <a:t>nevoja për të bërë dallimin ndërmjet të dhënave të abonuesit, trafikut dhe të përmbajtjes sa u përket kërkesave dhe pragjeve për qasjen në të dhënat e nevojshme në hetimet specifike penale;</a:t>
            </a:r>
          </a:p>
          <a:p>
            <a:pPr marL="171450" indent="-171450" algn="just">
              <a:buFontTx/>
              <a:buChar char="-"/>
            </a:pPr>
            <a:r>
              <a:rPr lang="sq-AL">
                <a:latin typeface="Arial" panose="020B0604020202020204" pitchFamily="34" charset="0"/>
              </a:rPr>
              <a:t>efektiviteti i kufizuar i ndihmës juridike të ndërsjellë për sigurimin e provave të paqëndrueshme elektronike;</a:t>
            </a:r>
          </a:p>
          <a:p>
            <a:pPr marL="171450" indent="-171450" algn="just">
              <a:buFontTx/>
              <a:buChar char="-"/>
            </a:pPr>
            <a:r>
              <a:rPr lang="sq-AL">
                <a:latin typeface="Arial" panose="020B0604020202020204" pitchFamily="34" charset="0"/>
              </a:rPr>
              <a:t>situatat e humbjes së (njohjes) së vendndodhjes së të dhënave dhe fakti që shtetet gjithnjë e më shumë i drejtohen qasjes së njëanshme ndërkufitare të të dhënave në mungesë të rregullave ndërkombëtare;</a:t>
            </a:r>
          </a:p>
          <a:p>
            <a:pPr marL="171450" indent="-171450" algn="just">
              <a:buFontTx/>
              <a:buChar char="-"/>
            </a:pPr>
            <a:r>
              <a:rPr lang="sq-AL">
                <a:latin typeface="Arial" panose="020B0604020202020204" pitchFamily="34" charset="0"/>
              </a:rPr>
              <a:t>pyetja se kur një ofrues i shërbimit është mjaft i pranishëm ose ofron një shërbim në territorin e një Pale në mënyrë që t’u nënshtrohet kompetencave të zbatimit të asaj Pale;</a:t>
            </a:r>
          </a:p>
          <a:p>
            <a:pPr marL="171450" indent="-171450" algn="just">
              <a:buFontTx/>
              <a:buChar char="-"/>
            </a:pPr>
            <a:r>
              <a:rPr lang="sq-AL">
                <a:latin typeface="Arial" panose="020B0604020202020204" pitchFamily="34" charset="0"/>
              </a:rPr>
              <a:t>regjimi aktual i zbulimit vullnetar të të dhënave nga ofruesit e SHBA-së që mund të ndihmojnë zbatimin e ligjit por gjithashtu ngre shqetësime;</a:t>
            </a:r>
          </a:p>
          <a:p>
            <a:pPr marL="171450" indent="-171450" algn="just">
              <a:buFontTx/>
              <a:buChar char="-"/>
            </a:pPr>
            <a:r>
              <a:rPr lang="sq-AL">
                <a:latin typeface="Arial" panose="020B0604020202020204" pitchFamily="34" charset="0"/>
              </a:rPr>
              <a:t>çështja e zbulimit të shpejtë të të dhënave në situata emergjente;</a:t>
            </a:r>
          </a:p>
          <a:p>
            <a:pPr marL="171450" indent="-171450" algn="just">
              <a:buFontTx/>
              <a:buChar char="-"/>
            </a:pPr>
            <a:r>
              <a:rPr lang="sq-AL">
                <a:latin typeface="Arial" panose="020B0604020202020204" pitchFamily="34" charset="0"/>
              </a:rPr>
              <a:t>mbrojtja e të dhënave dhe masa të tjera mbrojtëse të sundimit të ligjit.</a:t>
            </a:r>
          </a:p>
          <a:p>
            <a:pPr algn="just"/>
            <a:endParaRPr lang="sr-Latn-RS" dirty="0">
              <a:effectLst/>
              <a:latin typeface="Arial" panose="020B0604020202020204" pitchFamily="34" charset="0"/>
            </a:endParaRPr>
          </a:p>
          <a:p>
            <a:pPr algn="just"/>
            <a:r>
              <a:rPr lang="sq-AL">
                <a:latin typeface="Arial" panose="020B0604020202020204" pitchFamily="34" charset="0"/>
              </a:rPr>
              <a:t>Në vijim të rezultateve të Cloud Evidence Group (Grupi i Provave në Re), T-CY miratoi rekomandimet e mëposhtme:</a:t>
            </a:r>
          </a:p>
          <a:p>
            <a:pPr marL="228600" indent="-228600" algn="just">
              <a:buAutoNum type="arabicPeriod"/>
            </a:pPr>
            <a:r>
              <a:rPr lang="sq-AL">
                <a:latin typeface="Arial" panose="020B0604020202020204" pitchFamily="34" charset="0"/>
              </a:rPr>
              <a:t>Rritja e efektivitetit të procesit të ndihmës juridike të ndërsjellë duke zbatuar Rekomandimet e mëparshme të miratuara nga T-CY në dhjetor 2014.</a:t>
            </a:r>
          </a:p>
          <a:p>
            <a:pPr marL="228600" indent="-228600" algn="just">
              <a:buAutoNum type="arabicPeriod"/>
            </a:pPr>
            <a:r>
              <a:rPr lang="sq-AL">
                <a:latin typeface="Arial" panose="020B0604020202020204" pitchFamily="34" charset="0"/>
              </a:rPr>
              <a:t>Një shënim udhëzues për nenin 18 të Konventës së Budapestit për urdhrat e paraqitjes së të dhënave në lidhje me informacionin e abonuesit. Ky shënim shpjegon se si urdhrat e brendshëm për paraqitjen e të dhënave të abonuesit mund t'i lëshohen një ofruesi vendas pavarësisht nga vendndodhja e të dhënave (neni 18.1.a) dhe ofruesve që ofrojnë një shërbim në territorin e një pale (neni 18.1.b).</a:t>
            </a:r>
          </a:p>
          <a:p>
            <a:pPr marL="228600" indent="-228600" algn="just">
              <a:buAutoNum type="arabicPeriod"/>
            </a:pPr>
            <a:r>
              <a:rPr lang="sq-AL">
                <a:latin typeface="Arial" panose="020B0604020202020204" pitchFamily="34" charset="0"/>
              </a:rPr>
              <a:t>Zbatimi i plotë i nenit 18 nga palët në ligjin e tyre të brendshëm.</a:t>
            </a:r>
          </a:p>
          <a:p>
            <a:pPr marL="228600" indent="-228600" algn="just">
              <a:buAutoNum type="arabicPeriod"/>
            </a:pPr>
            <a:r>
              <a:rPr lang="sq-AL">
                <a:latin typeface="Arial" panose="020B0604020202020204" pitchFamily="34" charset="0"/>
              </a:rPr>
              <a:t>Masat praktike për të rritur bashkëpunimin me ofruesit e shërbimeve.</a:t>
            </a:r>
          </a:p>
          <a:p>
            <a:pPr marL="228600" indent="-228600" algn="just">
              <a:buAutoNum type="arabicPeriod"/>
            </a:pPr>
            <a:r>
              <a:rPr lang="sq-AL">
                <a:latin typeface="Arial" panose="020B0604020202020204" pitchFamily="34" charset="0"/>
              </a:rPr>
              <a:t>Negocimi i një Protokolli të 2-të shtesë të Konventës së Budapestit mbi bashkëpunimin e zgjeruar ndërkombëtar.</a:t>
            </a:r>
          </a:p>
          <a:p>
            <a:pPr marL="228600" indent="-228600" algn="just">
              <a:buAutoNum type="arabicPeriod"/>
            </a:pPr>
            <a:endParaRPr lang="sr-Latn-RS" dirty="0">
              <a:effectLst/>
              <a:latin typeface="Arial" panose="020B0604020202020204" pitchFamily="34" charset="0"/>
            </a:endParaRPr>
          </a:p>
          <a:p>
            <a:pPr marL="0" indent="0" algn="just">
              <a:buNone/>
            </a:pPr>
            <a:r>
              <a:rPr lang="sq-AL">
                <a:latin typeface="Arial" panose="020B0604020202020204" pitchFamily="34" charset="0"/>
              </a:rPr>
              <a:t>Në qershor të vitit 2017, T-CY është pajtuar mbi Kushtet e Referencës për përgatitjen e Protokollit dhe negociatat filluan në shtator të vitit 2017. Duhet të merren parasysh elementet e mëposhtme:</a:t>
            </a:r>
          </a:p>
          <a:p>
            <a:pPr marL="228600" indent="-228600" algn="just">
              <a:buAutoNum type="alphaUcPeriod"/>
            </a:pPr>
            <a:r>
              <a:rPr lang="sq-AL">
                <a:latin typeface="Arial" panose="020B0604020202020204" pitchFamily="34" charset="0"/>
              </a:rPr>
              <a:t>Dispozitat për ndihmë të ndërsjellë juridike më efikase;</a:t>
            </a:r>
          </a:p>
          <a:p>
            <a:pPr marL="228600" indent="-228600" algn="just">
              <a:buAutoNum type="alphaUcPeriod"/>
            </a:pPr>
            <a:r>
              <a:rPr lang="sq-AL">
                <a:latin typeface="Arial" panose="020B0604020202020204" pitchFamily="34" charset="0"/>
              </a:rPr>
              <a:t>Dispozitat për bashkëpunim të drejtpërdrejtë me ofruesit në juridiksione të tjera;</a:t>
            </a:r>
          </a:p>
          <a:p>
            <a:pPr marL="228600" indent="-228600" algn="just">
              <a:buAutoNum type="alphaUcPeriod"/>
            </a:pPr>
            <a:r>
              <a:rPr lang="sq-AL">
                <a:latin typeface="Arial" panose="020B0604020202020204" pitchFamily="34" charset="0"/>
              </a:rPr>
              <a:t>Korniza dhe masat mbrojtëse për praktikat ekzistuese të zgjerimit të kontrolleve ndërkufitare;</a:t>
            </a:r>
          </a:p>
          <a:p>
            <a:pPr marL="228600" indent="-228600" algn="just">
              <a:buAutoNum type="alphaUcPeriod"/>
            </a:pPr>
            <a:r>
              <a:rPr lang="sq-AL">
                <a:latin typeface="Arial" panose="020B0604020202020204" pitchFamily="34" charset="0"/>
              </a:rPr>
              <a:t>Masat mbrojtëse të sundimit të ligjit dhe mbrojtjes së të dhënave.</a:t>
            </a:r>
          </a:p>
          <a:p>
            <a:pPr marL="228600" indent="-228600" algn="just">
              <a:buAutoNum type="alphaUcPeriod"/>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1479658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210845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smtClean="0"/>
          </a:p>
        </p:txBody>
      </p:sp>
    </p:spTree>
    <p:extLst>
      <p:ext uri="{BB962C8B-B14F-4D97-AF65-F5344CB8AC3E}">
        <p14:creationId xmlns:p14="http://schemas.microsoft.com/office/powerpoint/2010/main" xmlns="" val="30159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2296055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Neni 4 përcakton në veçanti se:</a:t>
            </a:r>
          </a:p>
          <a:p>
            <a:pPr marL="171450" indent="-171450" algn="just">
              <a:buFontTx/>
              <a:buChar char="-"/>
            </a:pPr>
            <a:r>
              <a:rPr lang="sq-AL">
                <a:latin typeface="Arial" panose="020B0604020202020204" pitchFamily="34" charset="0"/>
              </a:rPr>
              <a:t>si rregull i përgjithshëm, kërkesat janë me shkrim;</a:t>
            </a:r>
          </a:p>
          <a:p>
            <a:pPr marL="171450" indent="-171450" algn="just">
              <a:buFontTx/>
              <a:buChar char="-"/>
            </a:pPr>
            <a:r>
              <a:rPr lang="sq-AL">
                <a:latin typeface="Arial" panose="020B0604020202020204" pitchFamily="34" charset="0"/>
              </a:rPr>
              <a:t>si rregull i përgjithshëm kërkesat kanalizohen përmes Ministrive të Drejtësisë;</a:t>
            </a:r>
          </a:p>
          <a:p>
            <a:pPr marL="171450" indent="-171450" algn="just">
              <a:buFontTx/>
              <a:buChar char="-"/>
            </a:pPr>
            <a:r>
              <a:rPr lang="sq-AL">
                <a:latin typeface="Arial" panose="020B0604020202020204" pitchFamily="34" charset="0"/>
              </a:rPr>
              <a:t>komunikimet siç përmendet në paragrafin 2 duhet të kanalizohen gjithmonë përmes Ministrive të Drejtësisë;</a:t>
            </a:r>
          </a:p>
          <a:p>
            <a:pPr marL="171450" indent="-171450" algn="just">
              <a:buFontTx/>
              <a:buChar char="-"/>
            </a:pPr>
            <a:r>
              <a:rPr lang="sq-AL" b="1">
                <a:latin typeface="Arial" panose="020B0604020202020204" pitchFamily="34" charset="0"/>
              </a:rPr>
              <a:t>si rregull i përgjithshëm kërkesat gjithmonë mund të përcillen drejtpërdrejt nga autoriteti gjyqësor tek autoriteti gjyqësor;</a:t>
            </a:r>
          </a:p>
          <a:p>
            <a:pPr marL="171450" indent="-171450" algn="just">
              <a:buFontTx/>
              <a:buChar char="-"/>
            </a:pPr>
            <a:r>
              <a:rPr lang="sq-AL">
                <a:latin typeface="Arial" panose="020B0604020202020204" pitchFamily="34" charset="0"/>
              </a:rPr>
              <a:t>kur kërkesat e zbatueshme në lidhje me veprat "administrative/penale" mund të përcillen drejtpërdrejt nga autoriteti administrativ tek autoriteti administrativ - ose tek autoriteti gjyqësor kur ai autoritet është autoriteti kompetent. </a:t>
            </a:r>
          </a:p>
          <a:p>
            <a:pPr marL="171450" indent="-171450" algn="just">
              <a:buFontTx/>
              <a:buChar char="-"/>
            </a:pPr>
            <a:endParaRPr lang="sr-Latn-RS" dirty="0">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24768942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Neni 4 nuk përjashton që një autoritet gjyqësor mund t'i dërgojë një autoriteti administrativ.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Dhe në fund, ky nen hap rrugën për përdorimin e telekomunikimit në transmetimin e kërkesave dhe komunikimeve të tjera.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sr-Latn-RS" dirty="0">
              <a:effectLst/>
              <a:latin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sq-AL">
                <a:latin typeface="Arial" panose="020B0604020202020204" pitchFamily="34" charset="0"/>
              </a:rPr>
              <a:t>Duhet të theksohet se kanali i Interpolit është lënë i hapur vetëm për raste urgjente.</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389005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Objektivat e seancës janë të përcaktuara qartë, dhe pjesëmarrësit duhet të jenë të vetëdijshëm se në fund të seancës gjatë kohës së caktuar për pyetjet e mundshme, objektivat duhet të pasqyrojnë njohuritë e fituara.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3995592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b="1">
                <a:latin typeface="Arial" panose="020B0604020202020204" pitchFamily="34" charset="0"/>
              </a:rPr>
              <a:t>Neni 11 – Informacioni spontan</a:t>
            </a:r>
          </a:p>
          <a:p>
            <a:pPr algn="just"/>
            <a:r>
              <a:rPr lang="sq-AL">
                <a:latin typeface="Arial" panose="020B0604020202020204" pitchFamily="34" charset="0"/>
              </a:rPr>
              <a:t>Ky nen shtrihet në ndihmën e ndërsjellë në përgjithësi, ajo që njihej deri më tani vetëm në fushën e kufizuar të pastrimit të parave, përkatësisht mundësinë që Palët, pa kërkesë paraprake, t'i përcjellin njëra-tjetrës informacione në lidhje me hetimet ose procedurat që mund të kontribuojnë në qëllimin e përbashkët duke iu përgjigjur krimit. </a:t>
            </a:r>
          </a:p>
          <a:p>
            <a:pPr algn="just"/>
            <a:endParaRPr lang="sr-Latn-RS" dirty="0">
              <a:effectLst/>
              <a:latin typeface="Arial" panose="020B0604020202020204" pitchFamily="34" charset="0"/>
            </a:endParaRPr>
          </a:p>
          <a:p>
            <a:pPr algn="just"/>
            <a:r>
              <a:rPr lang="sq-AL" b="1">
                <a:latin typeface="Arial" panose="020B0604020202020204" pitchFamily="34" charset="0"/>
              </a:rPr>
              <a:t>Informatat spontane (Neni 26) </a:t>
            </a:r>
          </a:p>
          <a:p>
            <a:pPr algn="just"/>
            <a:r>
              <a:rPr lang="sq-AL">
                <a:latin typeface="Arial" panose="020B0604020202020204" pitchFamily="34" charset="0"/>
              </a:rPr>
              <a:t>Ky nen rrjedh nga dispozitat në instrumentet e mëparshme të Këshillit të Evropës, të tilla si neni 10 i Konventës mbi pastrimin, kërkimin, sekuestrimin dhe konfiskimin e të ardhurave nga krimi (ETS Nr. 141) dhe neni 28 i konventës së ligjit penal për korrupsionin (ETS Nr. 173). Gjithnjë e më shpesh, një Palë posedon informacion të vlefshëm që beson se mund të ndihmojë një Palë tjetër në një hetim penal ose procedurë, dhe për të cilën Pala që zhvillon hetimin ose nuk është në dijeni se ekziston procedura. Në raste të tilla, asnjë kërkesë për ndihmë të ndërsjellë nuk do të parashihet. Paragrafi 1 fuqizon shtetin në posedim të informacionit për t'ia përcjellë atë shtetit tjetër pa një kërkesë paraprake. Dispozita u mendua të jetë e dobishme sepse, sipas ligjeve të disa shteteve, kërkohet një dhënie e tillë pozitive e autoritetit ligjor në mënyrë që të sigurohet ndihmë në mungesë të një kërkese. Një palë nuk është e detyruar t'i dërgojë informacione spontanisht një pale tjetër; ajo mund të ushtrojë diskrecionin e vet në dritën e rrethanave të çështjes në fjalë. Për më tepër, zbulimi spontan i informacionit nuk e përjashton palën që zbulon, nëse ka juridiksion, të hetojë ose të fillojë procedura në lidhje me faktet e zbuluara. </a:t>
            </a:r>
          </a:p>
          <a:p>
            <a:pPr algn="just"/>
            <a:endParaRPr lang="sr-Latn-RS"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smtClean="0"/>
          </a:p>
        </p:txBody>
      </p:sp>
    </p:spTree>
    <p:extLst>
      <p:ext uri="{BB962C8B-B14F-4D97-AF65-F5344CB8AC3E}">
        <p14:creationId xmlns:p14="http://schemas.microsoft.com/office/powerpoint/2010/main" xmlns="" val="29378005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34979342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Neni 4 përcakton në veçanti se:</a:t>
            </a:r>
          </a:p>
          <a:p>
            <a:pPr marL="171450" indent="-171450" algn="just">
              <a:buFontTx/>
              <a:buChar char="-"/>
            </a:pPr>
            <a:r>
              <a:rPr lang="sq-AL" b="1">
                <a:latin typeface="Arial" panose="020B0604020202020204" pitchFamily="34" charset="0"/>
              </a:rPr>
              <a:t>si rregull i përgjithshëm, kërkesat janë me shkrim;</a:t>
            </a:r>
          </a:p>
          <a:p>
            <a:pPr marL="171450" indent="-171450" algn="just">
              <a:buFontTx/>
              <a:buChar char="-"/>
            </a:pPr>
            <a:r>
              <a:rPr lang="sq-AL">
                <a:latin typeface="Arial" panose="020B0604020202020204" pitchFamily="34" charset="0"/>
              </a:rPr>
              <a:t>si rregull i përgjithshëm kërkesat kanalizohen përmes Ministrive të Drejtësisë;</a:t>
            </a:r>
          </a:p>
          <a:p>
            <a:pPr marL="171450" indent="-171450" algn="just">
              <a:buFontTx/>
              <a:buChar char="-"/>
            </a:pPr>
            <a:r>
              <a:rPr lang="sq-AL">
                <a:latin typeface="Arial" panose="020B0604020202020204" pitchFamily="34" charset="0"/>
              </a:rPr>
              <a:t>komunikimet siç përmendet në paragrafin 2 duhet të kanalizohen gjithmonë përmes Ministrive të Drejtësisë;</a:t>
            </a:r>
          </a:p>
          <a:p>
            <a:pPr marL="171450" indent="-171450" algn="just">
              <a:buFontTx/>
              <a:buChar char="-"/>
            </a:pPr>
            <a:r>
              <a:rPr lang="sq-AL" b="0">
                <a:latin typeface="Arial" panose="020B0604020202020204" pitchFamily="34" charset="0"/>
              </a:rPr>
              <a:t>si rregull i përgjithshëm kërkesat gjithmonë mund të përcillen drejtpërdrejt nga autoriteti gjyqësor tek autoriteti gjyqësor;</a:t>
            </a:r>
          </a:p>
          <a:p>
            <a:pPr marL="171450" indent="-171450" algn="just">
              <a:buFontTx/>
              <a:buChar char="-"/>
            </a:pPr>
            <a:r>
              <a:rPr lang="sq-AL">
                <a:latin typeface="Arial" panose="020B0604020202020204" pitchFamily="34" charset="0"/>
              </a:rPr>
              <a:t>kur kërkesat e zbatueshme në lidhje me veprat "administrative/penale" mund të përcillen drejtpërdrejt nga autoriteti administrativ tek autoriteti administrativ - ose tek autoriteti gjyqësor kur ai autoritet është autoriteti kompetent.</a:t>
            </a:r>
            <a:r>
              <a:rPr lang="sq-AL" b="0">
                <a:latin typeface="Arial" panose="020B0604020202020204" pitchFamily="34" charset="0"/>
              </a:rPr>
              <a:t> </a:t>
            </a: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250949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algn="just"/>
            <a:r>
              <a:rPr lang="sq-AL">
                <a:latin typeface="Arial" panose="020B0604020202020204" pitchFamily="34" charset="0"/>
              </a:rPr>
              <a:t>Neni 27 i Konventës së Budapestit (Procedurat që kanë të bëjnë me kërkesat e ndihmës së ndërsjellë në mungesë të marrëveshjeve të zbatueshme ndërkombëtare), paragrafët 2-10, sigurojnë një numër rregullash për sigurimin e ndihmës së ndërsjellë në mungesë të një TNJN-je ose rregullimi në bazë të legjislacionit uniform ose të ndërsjellë, duke përfshirë krijimin e autoriteteve qendrore, vendosjen e kushteve, arsyeve dhe procedurave në rastet e shtyrjes ose refuzimit, konfidencialitetin e kërkesave dhe komunikimet e drejtpërdrejta. </a:t>
            </a:r>
          </a:p>
          <a:p>
            <a:pPr algn="just"/>
            <a:endParaRPr lang="sr-Latn-RS" dirty="0">
              <a:effectLst/>
              <a:latin typeface="Arial" panose="020B0604020202020204" pitchFamily="34" charset="0"/>
            </a:endParaRPr>
          </a:p>
          <a:p>
            <a:pPr algn="just"/>
            <a:r>
              <a:rPr lang="sq-AL">
                <a:latin typeface="Arial" panose="020B0604020202020204" pitchFamily="34" charset="0"/>
              </a:rPr>
              <a:t>Në lidhje me çështje të tilla të mbuluara shprehimisht, në mungesë të një marrëveshje ose marrëveshje të ndihmës së ndërsjellë mbi bazën e legjislacionit uniform ose reciprok, dispozitat e këtij neni do të zbatohen në vend të ligjeve të brendshme të zbatueshme ndryshe që rregullojnë ndihmën e ndërsjellë. Në të njëjtën kohë, neni 27 nuk parasheh rregulla për çështje të tjera që trajtohen zakonisht në legjislacionin vendas që rregullon ndihmën e ndërsjellë ndërkombëtare. Për shembull, nuk ka dispozita që kanë të bëjnë me formën dhe përmbajtjen e kërkesave, marrjen e dëshmive të dëshmitarëve tek palët të cilave iu drejtohet kërkesa ose kërkuese, sigurimin e regjistrave zyrtarë ose të biznesit, transferimin e dëshmitarëve në paraburgim ose asistencë në çështjet e konfiskimit. </a:t>
            </a:r>
          </a:p>
          <a:p>
            <a:pPr algn="just"/>
            <a:endParaRPr lang="sr-Latn-RS" dirty="0">
              <a:effectLst/>
              <a:latin typeface="Arial" panose="020B0604020202020204" pitchFamily="34" charset="0"/>
            </a:endParaRPr>
          </a:p>
          <a:p>
            <a:pPr algn="just"/>
            <a:r>
              <a:rPr lang="sq-AL">
                <a:latin typeface="Arial" panose="020B0604020202020204" pitchFamily="34" charset="0"/>
              </a:rPr>
              <a:t>Për shembull, Paragrafi 3 i Nenit 29 i Konventës së Budapestit përcakton përmbajtjen e një kërkese për ruajtje në përputhje me këtë nen. Duke pasur parasysh se kjo është një masë e përkohshme dhe se një kërkesë do të duhet të përgatitet dhe transmetohet shpejt, informacioni i ofruar do të jetë përmbledhës dhe do të përfshijë vetëm informacionin minimal të kërkuar për të mundësuar ruajtjen e të dhënave. Përveç specifikimit të autoritetit që kërkon ruajtjen dhe veprën për të cilën kërkohet masa, kërkesa duhet të sigurojë një përmbledhje të fakteve, informacion të mjaftueshëm për të identifikuar të dhënat që do të ruhen dhe vendndodhjen e tyre, dhe një tregues që të dhënat janë të rëndësishme për hetimin ose ndjekjen penale të veprës në fjalë dhe që ruajtja është e nevojshme. Më në fund, Pala kërkuese duhet të marrë përsipër të paraqesë më pas një kërkesë për ndihmë të ndërsjellë në mënyrë që të mund të marrë të dhënat e kërkuara. </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895570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a:t>Neni 25 i Konventës së Budapestit, Paragrafi 4:</a:t>
            </a:r>
          </a:p>
          <a:p>
            <a:pPr algn="just"/>
            <a:endParaRPr lang="en-US" dirty="0"/>
          </a:p>
          <a:p>
            <a:pPr algn="just"/>
            <a:r>
              <a:rPr lang="sq-AL"/>
              <a:t>Përveç kur është parashikuar shprehimisht në nenet e këtij kapitulli, ndihma e ndërsjellë u nënshtrohet kushteve të parashikuara </a:t>
            </a:r>
            <a:r>
              <a:rPr lang="sq-AL" b="1"/>
              <a:t>nga ligji i Palës pritëse</a:t>
            </a:r>
            <a:r>
              <a:rPr lang="sq-AL"/>
              <a:t> ose nga marrëveshjet e zbatueshme për ndihmën e ndërsjellë, duke përfshirë edhe arsyet për të cilat Pala mund të refuzojë bashkëpunimin. Pala pritëse nuk e ushtron të drejtën për të refuzuar ndihmën e ndërsjellë në lidhje me veprat penale të përmendura në nenet 2 deri në 11, kryesisht për arsyen se kërkesa ka të bëjë me një vepër të cilën ai e konsideron si vepër penale fiskale.</a:t>
            </a:r>
          </a:p>
          <a:p>
            <a:pPr algn="just"/>
            <a:endParaRPr lang="en-GB" dirty="0"/>
          </a:p>
          <a:p>
            <a:pPr algn="just"/>
            <a:r>
              <a:rPr lang="sq-AL">
                <a:latin typeface="Arial" panose="020B0604020202020204" pitchFamily="34" charset="0"/>
              </a:rPr>
              <a:t>Parimet e përgjithshme që rregullojnë detyrimin për të siguruar ndihmë të ndërsjellë përcaktohen në paragrafin 1. Bashkëpunimi duhet të ofrohet "në masën më të gjerë të mundshme". Kështu, si në nenin 23 ("Parimet e përgjithshme në lidhje me bashkëpunimin ndërkombëtar"), ndihma e ndërsjellë në parim duhet të jetë e gjerë, dhe pengesat për të janë rreptësisht të kufizuara. Së dyti, si në nenin 23, detyrimi për të bashkëpunuar zbatohet në parim si për veprat penale që lidhen me sistemet kompjuterike dhe të dhënat (d.m.th. Veprat penale të mbuluara nga neni 14, paragrafi 2, litterae a-b), dhe për mbledhjen e provave në forma elektronike për veprën penale. </a:t>
            </a:r>
          </a:p>
          <a:p>
            <a:pPr algn="just"/>
            <a:endParaRPr lang="en-GB" dirty="0">
              <a:effectLst/>
              <a:latin typeface="Arial" panose="020B0604020202020204" pitchFamily="34" charset="0"/>
            </a:endParaRPr>
          </a:p>
          <a:p>
            <a:pPr algn="just"/>
            <a:r>
              <a:rPr lang="sq-AL">
                <a:latin typeface="Arial" panose="020B0604020202020204" pitchFamily="34" charset="0"/>
              </a:rPr>
              <a:t>Është arritur pajtimi të vendoset një detyrim për të bashkëpunuar në lidhje me këtë klasë të gjerë krimesh sepse ekziston e njëjta nevojë për mekanizma të efektshëm të bashkëpunimit ndërkombëtar për të dyja këto kategori. Sidoqoftë, nenet 34 dhe 35 lejojnë palët të parashohin një fushë tjetër të zbatimit të këtyre masave. 254. </a:t>
            </a:r>
          </a:p>
          <a:p>
            <a:pPr algn="just"/>
            <a:endParaRPr lang="en-GB" dirty="0">
              <a:effectLst/>
              <a:latin typeface="Arial" panose="020B0604020202020204" pitchFamily="34" charset="0"/>
            </a:endParaRPr>
          </a:p>
          <a:p>
            <a:pPr algn="just"/>
            <a:r>
              <a:rPr lang="sq-AL">
                <a:latin typeface="Arial" panose="020B0604020202020204" pitchFamily="34" charset="0"/>
              </a:rPr>
              <a:t>Dispozitat tjera të këtij Kapitulli sqarojnë detyrimin për të siguruar ndihmë të ndërsjellë që zakonisht do të kryhet në përputhje me kushtet e traktateve të zbatueshme të ndihmës juridike, ligjeve dhe rregullimeve. Sipas paragrafit 2, secila Palë kërkohet të ketë një bazë ligjore për të kryer format specifike të bashkëpunimit të përshkruara në pjesën e mbetur të Kapitullit, nëse traktatet, ligjet dhe rregullimet e saj nuk përmbajnë tashmë dispozita të tilla. Disponueshmëria e mekanizmave të tillë, veçanërisht ato në nenet 29 deri 35 (Dispozita specifike - Titujt 1, 2, 3), janë jetike për bashkëpunimin efektiv në çështjet penale të lidhura me kompjuterë.</a:t>
            </a:r>
          </a:p>
          <a:p>
            <a:pPr algn="just"/>
            <a:endParaRPr lang="en-GB" dirty="0"/>
          </a:p>
          <a:p>
            <a:pPr algn="just"/>
            <a:r>
              <a:rPr lang="sq-AL">
                <a:latin typeface="Arial" panose="020B0604020202020204" pitchFamily="34" charset="0"/>
              </a:rPr>
              <a:t>Shtrirja e përgjithshme e detyrimit për të bashkëpunuar përcaktohet në nenin 23: bashkëpunimi do të shtrihet në të gjitha veprat penale që lidhen me sistemet dhe të dhënat kompjuterike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smtClean="0"/>
          </a:p>
        </p:txBody>
      </p:sp>
    </p:spTree>
    <p:extLst>
      <p:ext uri="{BB962C8B-B14F-4D97-AF65-F5344CB8AC3E}">
        <p14:creationId xmlns:p14="http://schemas.microsoft.com/office/powerpoint/2010/main" xmlns="" val="2136036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sq-AL"/>
              <a:t>Paraqitja grafike e procesit të NJN-së.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smtClean="0"/>
          </a:p>
        </p:txBody>
      </p:sp>
    </p:spTree>
    <p:extLst>
      <p:ext uri="{BB962C8B-B14F-4D97-AF65-F5344CB8AC3E}">
        <p14:creationId xmlns:p14="http://schemas.microsoft.com/office/powerpoint/2010/main" xmlns="" val="8259564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Një "urdhër për paraqitjen e të dhënave" siguron një masë fleksibile të cilën zbatimi i ligjit mund ta zbatojë në shumë raste, veçanërisht në vend të masave që janë më ndërhyrëse ose më të vështira. Zbatimi i një mekanizmi të tillë procedural do të jetë gjithashtu i dobishëm për ruajtësit e palëve të treta të të dhënave, siç janë ISP-të, të cilët shpesh janë të përgatitur të ndihmojnë autoritetet e zbatimit të ligjit mbi baza vullnetare duke siguruar të dhëna nën kontrollin e tyre, por që preferojnë një bazë të përshtatshme ligjore për ndihmën e tillë, duke i lehtësuar ato nga çdo përgjegjësi kontraktuale ose jashtëkontraktore. </a:t>
            </a:r>
          </a:p>
          <a:p>
            <a:pPr algn="just"/>
            <a:endParaRPr lang="en-GB" dirty="0">
              <a:effectLst/>
              <a:latin typeface="Arial" panose="020B0604020202020204" pitchFamily="34" charset="0"/>
            </a:endParaRPr>
          </a:p>
          <a:p>
            <a:pPr algn="just"/>
            <a:r>
              <a:rPr lang="sq-AL">
                <a:latin typeface="Arial" panose="020B0604020202020204" pitchFamily="34" charset="0"/>
              </a:rPr>
              <a:t>Urdhri i paraqitjes së të dhënave u referohet të dhënave kompjuterike ose informacionit të abonuesit që janë në posedim ose kontroll të një personi ose një ofruesi të shërbimit. Masa është e zbatueshme vetëm në masën që personi ose ofruesi i shërbimit mban të dhëna ose informacione të tilla. Disa ofrues të shërbimeve, për shembull, nuk mbajnë shënime në lidhje me abonuesit e shërbimeve të tyre.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smtClean="0"/>
          </a:p>
        </p:txBody>
      </p:sp>
    </p:spTree>
    <p:extLst>
      <p:ext uri="{BB962C8B-B14F-4D97-AF65-F5344CB8AC3E}">
        <p14:creationId xmlns:p14="http://schemas.microsoft.com/office/powerpoint/2010/main" xmlns="" val="2279599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a:latin typeface="Arial" panose="020B0604020202020204" pitchFamily="34" charset="0"/>
              </a:rPr>
              <a:t>Në mjedisin tradicional të kërkimit në lidhje me dokumentet ose të dhënat, një kontroll përfshin mbledhjen e provave që janë regjistruar në të kaluarën në formë të prekshme, të tilla si ngjyrë në letër. Hetuesit kontrollojnë ose inspektojnë të dhëna të tilla të regjistruara dhe sekuestrojnë ose marrin fizikisht shënimet e prekshëm. </a:t>
            </a:r>
          </a:p>
          <a:p>
            <a:pPr algn="just"/>
            <a:endParaRPr lang="en-GB" dirty="0">
              <a:effectLst/>
              <a:latin typeface="Arial" panose="020B0604020202020204" pitchFamily="34" charset="0"/>
            </a:endParaRPr>
          </a:p>
          <a:p>
            <a:pPr algn="just"/>
            <a:r>
              <a:rPr lang="sq-AL">
                <a:latin typeface="Arial" panose="020B0604020202020204" pitchFamily="34" charset="0"/>
              </a:rPr>
              <a:t>Grumbullimi i të dhënave bëhet gjatë periudhës së kontrollit dhe në lidhje me të dhënat që ekzistojnë në atë kohë. Parakushti për marrjen e autoritetit ligjor për të ndërmarrë një kontroll është ekzistenca e bazave për të besuar, siç përcaktohet nga ligji i brendshëm dhe masat mbrojtëse të të drejtave të njeriut, se të dhëna të tilla ekzistojnë në një vend të veçantë dhe do të sigurojnë prova të një vepre penale specifike.</a:t>
            </a:r>
          </a:p>
          <a:p>
            <a:pPr algn="just"/>
            <a:endParaRPr lang="en-GB" dirty="0">
              <a:effectLst/>
              <a:latin typeface="Arial" panose="020B0604020202020204" pitchFamily="34" charset="0"/>
            </a:endParaRPr>
          </a:p>
          <a:p>
            <a:pPr algn="just"/>
            <a:r>
              <a:rPr lang="sq-AL">
                <a:latin typeface="Arial" panose="020B0604020202020204" pitchFamily="34" charset="0"/>
              </a:rPr>
              <a:t>Sidoqoftë, në lidhje me kontrollin e të dhënave kompjuterike, janë të domosdoshme dispozita procedurale shtesë për të siguruar që të dhënat kompjuterike mund të merren në një mënyrë që është po aq efektive sa kontrolli dhe sekuestrimi i një bartësi të prekshëm të dhënash. Ka disa arsye për këtë: së pari, të dhënat janë në formë të paprekshme, të tilla si në një formë elektromagnetike. Së dyti, ndërsa të dhënat mund të lexohen me përdorimin e pajisjeve kompjuterike, ato nuk mund të kapen dhe të merren në të njëjtën formë si një regjistër letre. Pajisja fizike në të cilën ruhen të dhënat e paprekshme (p.sh. hard disk i kompjuterit ose një disketë) duhet të sekuestrohet dhe merret, ose një kopje e të dhënave duhet të bëhet në cilëndo formë të prekshme (p.sh. shtypja nga kompjuteri) ose formë e paprekshme, në një pajisje fizike (p.sh. disketë), përpara se të sekuestrohet dhe të merret pajisja e prekshme që përmban kopjen. Në dy situatat e fundit, kur bëhen kopje të tilla të të dhënave, një kopje e të dhënave mbetet në sistemin kompjuterik ose pajisjen ruajtëse. Ligji i brendshëm duhet të parashohë një kompetencë për të bërë kopje të tilla. </a:t>
            </a:r>
          </a:p>
          <a:p>
            <a:pPr algn="just"/>
            <a:endParaRPr lang="en-GB" dirty="0">
              <a:effectLst/>
              <a:latin typeface="Arial" panose="020B0604020202020204" pitchFamily="34" charset="0"/>
            </a:endParaRPr>
          </a:p>
          <a:p>
            <a:pPr algn="just"/>
            <a:r>
              <a:rPr lang="sq-AL">
                <a:latin typeface="Arial" panose="020B0604020202020204" pitchFamily="34" charset="0"/>
              </a:rPr>
              <a:t>Së treti, për shkak të lidhjes së sistemeve kompjuterike, të dhënat mund të mos ruhen në kompjuterin e veçantë që kërkohet, por të dhëna të tilla mund të jenë lehtësisht të qasshme për atë sistem. Mund të ruhen në një pajisje të lidhura për ruajtjen e të dhënave që janë të lidhura direkt me kompjuterin, ose lidhur me kompjuterin indirekt përmes sistemeve të komunikimit, të tilla si interneti. </a:t>
            </a:r>
          </a:p>
          <a:p>
            <a:pPr algn="just"/>
            <a:endParaRPr lang="en-GB" dirty="0">
              <a:effectLst/>
              <a:latin typeface="Arial" panose="020B0604020202020204" pitchFamily="34" charset="0"/>
            </a:endParaRPr>
          </a:p>
          <a:p>
            <a:pPr algn="just"/>
            <a:r>
              <a:rPr lang="sq-AL">
                <a:latin typeface="Arial" panose="020B0604020202020204" pitchFamily="34" charset="0"/>
              </a:rPr>
              <a:t>Kjo mund ose mund të mos kërkojë ligje të reja për të lejuar një shtrirje të kontrollit atje ku janë ruajtur të dhënat (ose marrja e të dhënave nga ajo faqe në kompjuterin që kërkohet), ose përdorimi i kompetencave tradicionale të kontrollit në një mënyrë të rregulluar dhe të shpejtë në të dy vendet.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smtClean="0"/>
          </a:p>
        </p:txBody>
      </p:sp>
    </p:spTree>
    <p:extLst>
      <p:ext uri="{BB962C8B-B14F-4D97-AF65-F5344CB8AC3E}">
        <p14:creationId xmlns:p14="http://schemas.microsoft.com/office/powerpoint/2010/main" xmlns="" val="18111048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smtClean="0"/>
          </a:p>
        </p:txBody>
      </p:sp>
    </p:spTree>
    <p:extLst>
      <p:ext uri="{BB962C8B-B14F-4D97-AF65-F5344CB8AC3E}">
        <p14:creationId xmlns:p14="http://schemas.microsoft.com/office/powerpoint/2010/main" xmlns="" val="32631354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smtClean="0"/>
          </a:p>
        </p:txBody>
      </p:sp>
    </p:spTree>
    <p:extLst>
      <p:ext uri="{BB962C8B-B14F-4D97-AF65-F5344CB8AC3E}">
        <p14:creationId xmlns:p14="http://schemas.microsoft.com/office/powerpoint/2010/main" xmlns="" val="114987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just" defTabSz="457200" rtl="0" eaLnBrk="0" fontAlgn="base" latinLnBrk="0" hangingPunct="0">
              <a:lnSpc>
                <a:spcPct val="100000"/>
              </a:lnSpc>
              <a:spcBef>
                <a:spcPct val="30000"/>
              </a:spcBef>
              <a:spcAft>
                <a:spcPct val="0"/>
              </a:spcAft>
              <a:buClrTx/>
              <a:buSzTx/>
              <a:buFontTx/>
              <a:buNone/>
              <a:tabLst/>
              <a:defRPr/>
            </a:pPr>
            <a:r>
              <a:rPr lang="sq-AL"/>
              <a:t>Traktati i ndihmës juridike të ndërsjellë (TNJN) si marrëveshje ndërmjet dy ose më shumë vendeve me qëllim mbledhjen dhe shkëmbimin e informacionit në një përpjekje për të zbatuar ligjet publike ose penale. Niveli bazë për ndihmën e ndërsjellë juridike përfaqësohet nga traktatet. Ekzistojnë një numër i ndryshëm duke filluar me dypalësh (ndërmjet dy vendeve), shumëpalësh (ndërmjet tri ose më shumë vendeve) ose ndërkombëtare (ndërmjet një numri të konsiderueshëm të vendeve, ndoshta ndër-kontinentale).</a:t>
            </a:r>
          </a:p>
          <a:p>
            <a:pPr algn="just"/>
            <a:endParaRPr lang="en-GB" dirty="0"/>
          </a:p>
          <a:p>
            <a:pPr algn="just"/>
            <a:r>
              <a:rPr lang="sq-AL"/>
              <a:t>Shtetet moderne kanë zhvilluar mekanizma për të kërkuar dhe marrë prova për hetime penale dhe ndjekje penale. Kur dëshmia ose forma të tjera të ndihmës juridike, të tilla si deklaratat e dëshmitarëve ose dërgimi i dokumenteve, janë të nevojshme nga një sovran i huaj, shtetet mund të përpiqen të bashkëpunojnë jozyrtarisht përmes agjencive të tyre përkatëse të policisë ose, përndryshe, të përdorin ato që zakonisht quhen kërkesa për "ndihmë juridike të ndërsjellë". </a:t>
            </a:r>
          </a:p>
          <a:p>
            <a:pPr algn="just"/>
            <a:endParaRPr lang="en-GB" dirty="0"/>
          </a:p>
          <a:p>
            <a:pPr algn="just"/>
            <a:r>
              <a:rPr lang="sq-AL"/>
              <a:t>Praktika e ndihmës juridike të ndërsjellë është zhvilluar nga sistemi i letër porosive bazuar në mirësjellje, megjithëse tani është shumë më e zakonshme që shtetet të bëjnë kërkesa të ndihmës juridike të ndërsjellë drejtpërdrejt te Autoriteti Qendror i caktuar brenda secilit shtet. Në praktikën bashkëkohore, kërkesa të tilla mund të bëhen ende në bazë të reciprocitetit, por gjithashtu mund të bëhen në përputhje me traktatet dypalëshe dhe shumëpalëshe që detyrojnë vendet të japin ndihmën. </a:t>
            </a:r>
          </a:p>
          <a:p>
            <a:pPr algn="just"/>
            <a:endParaRPr lang="en-US" dirty="0"/>
          </a:p>
          <a:p>
            <a:pPr algn="just"/>
            <a:r>
              <a:rPr lang="sq-AL"/>
              <a:t>Traktate të tilla kanë arsye për fuqizimin e tij kryesisht në atë që parimet e përgjithshme të së drejtës ndërkombëtare nuk janë të detyrueshme dhe se vendet që i nënshkruajnë ato kanë nevojë për bazë më të fortë për bashkëpunim kriminal. Përparësitë dhe mangësitë paraqiten qartë në slajd.</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23976922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Lista e shqyrtimeve paraqitet në formën e pyetjeve. Përgjigjet varen nga korniza ligjore vendore dhe ndërkombëtare e vendit në lidhje me ndihmën juridike të ndërsjellë dhe shqyrtimet specifike të çështjeve. Ato gjithashtu varen nga organizimi dhe vendosja e autoriteteve kompetente nga pala kërkuese, të përfshirë direkt në rast dhe nga niveli i bashkëpunimit ndërkombëtar. </a:t>
            </a:r>
          </a:p>
          <a:p>
            <a:endParaRPr lang="en-US" dirty="0"/>
          </a:p>
          <a:p>
            <a:r>
              <a:rPr lang="sq-AL"/>
              <a:t>Si rregull, autoritetet më të specializuara dhe me përvojë që përdorin kornizën ligjore të përshtatur për nevojat e ndihmës juridike të ndërsjellë të përshpejtuar do të fitojnë rezultate më të mira dhe më të shpejta.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smtClean="0"/>
          </a:p>
        </p:txBody>
      </p:sp>
    </p:spTree>
    <p:extLst>
      <p:ext uri="{BB962C8B-B14F-4D97-AF65-F5344CB8AC3E}">
        <p14:creationId xmlns:p14="http://schemas.microsoft.com/office/powerpoint/2010/main" xmlns="" val="23272008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Disa konsiderata shtesë në emër të palës kërkuese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smtClean="0"/>
          </a:p>
        </p:txBody>
      </p:sp>
    </p:spTree>
    <p:extLst>
      <p:ext uri="{BB962C8B-B14F-4D97-AF65-F5344CB8AC3E}">
        <p14:creationId xmlns:p14="http://schemas.microsoft.com/office/powerpoint/2010/main" xmlns="" val="2073351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smtClean="0"/>
          </a:p>
        </p:txBody>
      </p:sp>
    </p:spTree>
    <p:extLst>
      <p:ext uri="{BB962C8B-B14F-4D97-AF65-F5344CB8AC3E}">
        <p14:creationId xmlns:p14="http://schemas.microsoft.com/office/powerpoint/2010/main" xmlns="" val="7870267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smtClean="0"/>
          </a:p>
        </p:txBody>
      </p:sp>
    </p:spTree>
    <p:extLst>
      <p:ext uri="{BB962C8B-B14F-4D97-AF65-F5344CB8AC3E}">
        <p14:creationId xmlns:p14="http://schemas.microsoft.com/office/powerpoint/2010/main" xmlns="" val="25537827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smtClean="0"/>
          </a:p>
        </p:txBody>
      </p:sp>
    </p:spTree>
    <p:extLst>
      <p:ext uri="{BB962C8B-B14F-4D97-AF65-F5344CB8AC3E}">
        <p14:creationId xmlns:p14="http://schemas.microsoft.com/office/powerpoint/2010/main" xmlns="" val="37686376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latin typeface="Arial" panose="020B0604020202020204" pitchFamily="34" charset="0"/>
              </a:rPr>
              <a:t>Ndihma juridike e ndërsjellë e shpejtë (NJN) është një nga kushtet më të rëndësishme për masa efektive kundër krimit kibernetik dhe veprave të tjera që përfshijnë prova elektronike duke pasur parasysh natyrën transnacionale dhe të paqëndrueshme të provave elektronike. Sidoqoftë, në praktikë, procedurat e ndihmës juridike të ndërsjellë konsiderohen tepër komplekse, të gjata dhe me burime intensive, dhe në këtë mënyrë tepër joefikase. </a:t>
            </a:r>
          </a:p>
          <a:p>
            <a:pPr algn="just"/>
            <a:endParaRPr lang="en-GB" dirty="0">
              <a:effectLst/>
              <a:latin typeface="Arial" panose="020B0604020202020204" pitchFamily="34" charset="0"/>
            </a:endParaRPr>
          </a:p>
          <a:p>
            <a:pPr algn="just"/>
            <a:r>
              <a:rPr lang="sq-AL">
                <a:latin typeface="Arial" panose="020B0604020202020204" pitchFamily="34" charset="0"/>
              </a:rPr>
              <a:t>Komiteti i Konventës së Krimit Kibernetik (T-CY), në Seancën e tij të 8-të Plenare (5-6 dhjetor 2012), vendosi të vlerësojë në vitin 2013 efikasitetin e disa prej dispozitave të bashkëpunimit ndërkombëtar të Kapitullit III të Konventës së Budapestit për Krimin Kibernetik. Në takimin plenar të tij të 10-të (2-3 dhjetor 2013) vendosi ta shtrijë këtë vlerësim në 2014. </a:t>
            </a:r>
          </a:p>
          <a:p>
            <a:pPr algn="just"/>
            <a:endParaRPr lang="en-GB" dirty="0">
              <a:effectLst/>
              <a:latin typeface="Arial" panose="020B0604020202020204" pitchFamily="34" charset="0"/>
            </a:endParaRPr>
          </a:p>
          <a:p>
            <a:pPr algn="just"/>
            <a:r>
              <a:rPr lang="sq-AL">
                <a:latin typeface="Arial" panose="020B0604020202020204" pitchFamily="34" charset="0"/>
              </a:rPr>
              <a:t>Qëllimi i vlerësimit ishte të identifikojë zgjidhjet që lejojnë ndihmë të ndërsjellë më të "shpejtë" dhe të bëjë bashkëpunimin ndërkombëtar në përgjithësi më efikas. Neni 31 vlerësohet në kontekstin e regjimit më të gjerë të bashkëpunimit ndërkombëtar, domethënë, në lidhje me nenet 23, 25, 26, 27, 28 dhe 35 të Konventës së Budapestit. </a:t>
            </a:r>
          </a:p>
          <a:p>
            <a:pPr algn="just"/>
            <a:endParaRPr lang="en-GB" dirty="0">
              <a:effectLst/>
              <a:latin typeface="Arial" panose="020B0604020202020204" pitchFamily="34" charset="0"/>
            </a:endParaRPr>
          </a:p>
          <a:p>
            <a:pPr algn="just"/>
            <a:r>
              <a:rPr lang="sq-AL">
                <a:latin typeface="Arial" panose="020B0604020202020204" pitchFamily="34" charset="0"/>
              </a:rPr>
              <a:t>Një pyetësor i përgatitur nga Byroja e T-CY u shpërnda tek Palët dhe Vëzhguesit më 18 shkurt 2013 me afat deri më 10 prill 2013. Plenari i 9-të i T-CY (4-5 qershor 2013) mbajti raundin e parë të diskutimeve bazuar në përpilimin e përgjigjeve të marra (shih tabelën e përgjigjeve të marra), një raund i dytë në Plenarin e 10-të më 2-3 dhjetor 2013 dhe një raund të tretë në takimin plenar të 11-të më 17-18 qershor. Përgjigjet ose komentet shtesë u morën pas diskutimeve në këto takime plenare. Raporti u miratua nga takimi plenar i 12-të i T-CY më 2-3 dhjetor 2014</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smtClean="0"/>
          </a:p>
        </p:txBody>
      </p:sp>
    </p:spTree>
    <p:extLst>
      <p:ext uri="{BB962C8B-B14F-4D97-AF65-F5344CB8AC3E}">
        <p14:creationId xmlns:p14="http://schemas.microsoft.com/office/powerpoint/2010/main" xmlns="" val="796982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algn="just"/>
            <a:r>
              <a:rPr lang="sq-AL">
                <a:latin typeface="Arial" panose="020B0604020202020204" pitchFamily="34" charset="0"/>
              </a:rPr>
              <a:t>Informacionet e abonuesit janë veçuar në përgjigjet kryesore si lloji më i kërkuar i të dhënave. Këtu përfshihen informacionet për të identifikuar përdoruesin e një adrese IP (ose anasjelltas, informacionin në adresën IP të përdorur nga një person i veçantë) ose pronarin e një emaili, llogarie të rrjetit social ose VOIP si dhe informacionet teknike përkatëse për vendndodhjen, pajisjet e përdorura etj.</a:t>
            </a:r>
          </a:p>
          <a:p>
            <a:pPr algn="just"/>
            <a:endParaRPr lang="en-GB" dirty="0">
              <a:effectLst/>
              <a:latin typeface="Arial" panose="020B0604020202020204" pitchFamily="34" charset="0"/>
            </a:endParaRPr>
          </a:p>
          <a:p>
            <a:pPr algn="just"/>
            <a:r>
              <a:rPr lang="sq-AL">
                <a:latin typeface="Arial" panose="020B0604020202020204" pitchFamily="34" charset="0"/>
              </a:rPr>
              <a:t>Kërkesat shpesh përmbajnë informacion në lidhje me mënyrën e pagesës ose të dhënat e faturimit. Kjo pasohet nga kërkesat për të dhëna të trafikut, në veçanti ose fajla regjistrues të telefonit. Të dhënat e përmbajtjes duket se kërkohen më rrallë. Kërkesat mund të jenë për përmbajtje nga emaili, llogari të rrjeteve sociale dhe mesazhe bisede ose të ngjashme, ose për përmbajtje të jashtëligjshme të tilla si materiale të abuzimit të fëmijëve.</a:t>
            </a:r>
          </a:p>
          <a:p>
            <a:pPr algn="just"/>
            <a:endParaRPr lang="en-GB" dirty="0">
              <a:effectLst/>
              <a:latin typeface="Arial" panose="020B0604020202020204" pitchFamily="34" charset="0"/>
            </a:endParaRPr>
          </a:p>
          <a:p>
            <a:pPr algn="just"/>
            <a:r>
              <a:rPr lang="sq-AL">
                <a:latin typeface="Arial" panose="020B0604020202020204" pitchFamily="34" charset="0"/>
              </a:rPr>
              <a:t>Mashtrimi dhe krimet e tjera financiare janë përmendur në pothuajse të gjitha përgjigjet. Këto përfshijnë të gjitha variacionet, duke filluar nga mashtrimi me kartelat e kreditit, mashtrimi me pagesa në internet, mashtrimi në ankande, phishing dhe lloje të tjera të falsifikimit dhe mashtrimit të lidhura me kompjuterë në lidhje me krimet tradicionale të tilla si shkelja e besimit, ryshfeti, shmangia nga tatimi, pastrimi i parave dhe të ngjashme. Krimet e dhunshme dhe të rënda janë vepra që motivojnë kërkesat për të dhëna në shumë shtete. Këto mund të përfshijnë vrasje, sulme, kontrabandë me njerëz, trafikim të qenieve njerëzore, trafik droge, pastrim parash, terrorizëm dhe financimin e terrorizmit, zhvatje dhe, në veçanti, pornografi me fëmijë dhe forma të tjera të shfrytëzimit seksual dhe abuzimit të fëmijëve. Vepra kundër sistemeve kompjuterike (qasja e jashtëligjshme, përgjimi i jashtëligjshëm, shpërndarja e malware-it, ndërhyrja në të dhëna) referuar gjithashtu në shumë përgjigje.</a:t>
            </a: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n-US" smtClean="0"/>
          </a:p>
        </p:txBody>
      </p:sp>
    </p:spTree>
    <p:extLst>
      <p:ext uri="{BB962C8B-B14F-4D97-AF65-F5344CB8AC3E}">
        <p14:creationId xmlns:p14="http://schemas.microsoft.com/office/powerpoint/2010/main" xmlns="" val="12851378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latin typeface="Arial" panose="020B0604020202020204" pitchFamily="34" charset="0"/>
              </a:rPr>
              <a:t>NJN është gjithnjë e më e decentralizuar dhe kërkesat dërgohen ose pranohen drejtpërdrejt ndërmjet autoriteteve përkatëse gjyqësore dhe jo vetëm përmes autoriteteve qendrore. Autoritetet qendrore zakonisht nuk ekzekutojnë vetë kërkesat. Shumë zyra mund të përfshihen në dërgimin ose marrjen e kërkesave dhe në veçanti ekzekutimin e kërkesave. </a:t>
            </a:r>
          </a:p>
          <a:p>
            <a:pPr algn="just"/>
            <a:endParaRPr lang="en-GB" dirty="0">
              <a:effectLst/>
              <a:latin typeface="Arial" panose="020B0604020202020204" pitchFamily="34" charset="0"/>
            </a:endParaRPr>
          </a:p>
          <a:p>
            <a:pPr algn="just"/>
            <a:r>
              <a:rPr lang="sq-AL">
                <a:latin typeface="Arial" panose="020B0604020202020204" pitchFamily="34" charset="0"/>
              </a:rPr>
              <a:t>Përgjigjet sugjerojnë që NJN konsiderohet shumë komplekse, e gjatë dhe merr shumë burime për të marrë prova elektronike, dhe kështu shpesh nuk ndiqet. Autoritetet e zbatimit të ligjit tentojnë të marrin informacione përmes bashkëpunimit polici-polici për të shmangur NJN-në, edhe pse informacioni i marrë në këtë mënyrë në shumicën e rasteve nuk mund të përdoret në procedurat penale. Shpesh, autoritetet kontaktojnë ofruesit e shërbimeve të huaja (në veçanti me bazë në Sh.B.A.) drejtpërdrejt për të marrë të dhëna abonuesish ose trafiku. Shpesh hetimet braktisen.</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smtClean="0"/>
          </a:p>
        </p:txBody>
      </p:sp>
    </p:spTree>
    <p:extLst>
      <p:ext uri="{BB962C8B-B14F-4D97-AF65-F5344CB8AC3E}">
        <p14:creationId xmlns:p14="http://schemas.microsoft.com/office/powerpoint/2010/main" xmlns="" val="36162829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sq-AL">
                <a:latin typeface="Arial" panose="020B0604020202020204" pitchFamily="34" charset="0"/>
              </a:rPr>
              <a:t>Në lidhje me mundësinë për të kontaktuar mbajtësit e të dhënave (persona fizikë ose juridikë siç janë ofruesit e shërbimeve të internetit) në juridiksionet e huaja drejtpërdrejt për të marrë të dhëna të ruajtura, disa shtete e konsiderojnë këtë të palejuar sipas ligjit të tyre të brendshëm, ndërsa në shumicën e të tjerave kjo nuk është e rregulluar ose nuk lejohet. Në praktikë, prokuroria ose shërbimet policore të shumë shteteve kontaktojnë drejtpërdrejt me ofruesit e shërbimeve të huaja.</a:t>
            </a:r>
          </a:p>
          <a:p>
            <a:pPr algn="just"/>
            <a:endParaRPr lang="en-GB" dirty="0">
              <a:effectLst/>
              <a:latin typeface="Arial" panose="020B0604020202020204" pitchFamily="34" charset="0"/>
            </a:endParaRPr>
          </a:p>
          <a:p>
            <a:pPr algn="just"/>
            <a:r>
              <a:rPr lang="sq-AL">
                <a:latin typeface="Arial" panose="020B0604020202020204" pitchFamily="34" charset="0"/>
              </a:rPr>
              <a:t>Kur këto kanë përfaqësim ligjor në territorin e autoritetit kërkues, kërkesat mund të marrin formën e një urdhri të prodhimit vendor edhe nëse të dhënat ruhen fizikisht jashtë vendit. Në disa raste, autoritetet e zbatimit të ligjit kanë marrëveshje me ofruesit e shërbimeve të huaja. Ofruesit e shërbimeve të huaja mund t'i përgjigjen pozitivisht një kërkese në kushte të caktuara. Për shembull: </a:t>
            </a:r>
          </a:p>
          <a:p>
            <a:pPr marL="171450" indent="-171450" algn="just">
              <a:buFont typeface="Arial" panose="020B0604020202020204" pitchFamily="34" charset="0"/>
              <a:buChar char="•"/>
            </a:pPr>
            <a:r>
              <a:rPr lang="sq-AL">
                <a:latin typeface="Arial" panose="020B0604020202020204" pitchFamily="34" charset="0"/>
              </a:rPr>
              <a:t>Zbulimi i të dhënave duhet të lejohet sipas ligjit të brendshëm të ofruesit të shërbimit (ofruesit e SHBA-së lejohen të zbulojnë të dhënat e trafikut ose abonuesit, por jo të dhëna të përmbajtjes) pasi përndryshe mund të zbatohen sanksione administrative ose penale.</a:t>
            </a:r>
          </a:p>
          <a:p>
            <a:pPr marL="171450" indent="-171450" algn="just">
              <a:buFont typeface="Arial" panose="020B0604020202020204" pitchFamily="34" charset="0"/>
              <a:buChar char="•"/>
            </a:pPr>
            <a:r>
              <a:rPr lang="sq-AL">
                <a:latin typeface="Arial" panose="020B0604020202020204" pitchFamily="34" charset="0"/>
              </a:rPr>
              <a:t>Kërkesa duhet të jetë e ligjshme (p.sh. urdhri i paraqitjes së të dhënave).</a:t>
            </a:r>
          </a:p>
          <a:p>
            <a:pPr marL="171450" indent="-171450" algn="just">
              <a:buFont typeface="Arial" panose="020B0604020202020204" pitchFamily="34" charset="0"/>
              <a:buChar char="•"/>
            </a:pPr>
            <a:r>
              <a:rPr lang="sq-AL">
                <a:latin typeface="Arial" panose="020B0604020202020204" pitchFamily="34" charset="0"/>
              </a:rPr>
              <a:t>Megjithatë, gjithnjë e më shumë, ofruesit mund të kërkojnë që kërkesa të ketë lidhje me juridiksionin e autoritetit kërkues (për shembull, të ketë të bëjë me persona ose adresa IP në territorin e autoritetit kërkues).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smtClean="0"/>
          </a:p>
        </p:txBody>
      </p:sp>
    </p:spTree>
    <p:extLst>
      <p:ext uri="{BB962C8B-B14F-4D97-AF65-F5344CB8AC3E}">
        <p14:creationId xmlns:p14="http://schemas.microsoft.com/office/powerpoint/2010/main" xmlns="" val="19447086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smtClean="0"/>
          </a:p>
        </p:txBody>
      </p:sp>
    </p:spTree>
    <p:extLst>
      <p:ext uri="{BB962C8B-B14F-4D97-AF65-F5344CB8AC3E}">
        <p14:creationId xmlns:p14="http://schemas.microsoft.com/office/powerpoint/2010/main" xmlns="" val="13724996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sq-AL"/>
              <a:t>Konventat ndërkombëtare janë traktate ose marrëveshje ndërmjet vendeve. "Konventa ndërkombëtare" përdoret shpesh në mënyrë të ndërsjellë me terma të tillë si "traktati ndërkombëtar", "marrëveshja ndërkombëtare", "kompakt", ose "kontratë ndërmjet shteteve". </a:t>
            </a:r>
          </a:p>
          <a:p>
            <a:pPr algn="just"/>
            <a:endParaRPr lang="en-GB" dirty="0"/>
          </a:p>
          <a:p>
            <a:pPr algn="just"/>
            <a:r>
              <a:rPr lang="sq-AL"/>
              <a:t>Konventat mund të jenë të një natyre të përgjithshme ose specifike dhe ndërmjet dy ose shteteve të shumta.  Konventat ndërmjet dy shteteve quhen traktate dypalëshe; konventat ndërmjet një numri të vogël shtetesh (por më shumë se dy) quhen traktate plurilaterale; konventat ndërmjet një numri të madh shtetesh quhen traktate shumëpalëshe.</a:t>
            </a:r>
          </a:p>
          <a:p>
            <a:pPr algn="just"/>
            <a:endParaRPr lang="en-GB" dirty="0"/>
          </a:p>
          <a:p>
            <a:pPr algn="just"/>
            <a:r>
              <a:rPr lang="sq-AL">
                <a:latin typeface="Arial" panose="020B0604020202020204" pitchFamily="34" charset="0"/>
              </a:rPr>
              <a:t>Në vitin 1953 Komiteti i Ministrave i Këshillit të Evropës udhëzoi Sekretarin e Përgjithshëm të mblidhte një Komitet të Ekspertëve Qeveritarë për të shqyrtuar mundësinë e vendosjes së disa parimeve të ekstradimit që do të mishërohen në një Konventë Evropiane për Ekstradim.</a:t>
            </a:r>
          </a:p>
          <a:p>
            <a:pPr algn="just"/>
            <a:endParaRPr lang="en-GB" dirty="0">
              <a:effectLst/>
              <a:latin typeface="Arial" panose="020B0604020202020204" pitchFamily="34" charset="0"/>
            </a:endParaRPr>
          </a:p>
          <a:p>
            <a:pPr algn="just"/>
            <a:r>
              <a:rPr lang="sq-AL">
                <a:latin typeface="Arial" panose="020B0604020202020204" pitchFamily="34" charset="0"/>
              </a:rPr>
              <a:t>Konventa e hartuar nga ekspertët merret me çështje të tilla si letër porosia për marrjen në pyetje të dëshmitarëve ose ekspertëve, dërgimin e dokumenteve zyrtare dhe vendimet gjyqësore, thirrjen e dëshmitarëve, ekspertëve ose personave në paraburgim dhe transmetimin e informacionit nga të dhënat gjyqësore.</a:t>
            </a:r>
          </a:p>
          <a:p>
            <a:pPr algn="just"/>
            <a:endParaRPr lang="en-GB" dirty="0">
              <a:effectLst/>
              <a:latin typeface="Arial" panose="020B0604020202020204" pitchFamily="34" charset="0"/>
            </a:endParaRPr>
          </a:p>
          <a:p>
            <a:pPr algn="just"/>
            <a:r>
              <a:rPr lang="sq-AL">
                <a:latin typeface="Arial" panose="020B0604020202020204" pitchFamily="34" charset="0"/>
              </a:rPr>
              <a:t>Një numër parimesh udhëzuese janë dhënë për ndihmën e ndërsjellë në çështjet penale. Është vendosur që një ndihmë e tillë të jetë e pavarur nga ekstradimi në atë që duhet të jepet edhe në rastet kur ekstradimi është refuzuar. Për shembull, është arritur pajtimi që ndihma të jepet në rastin e shkeljeve të lehta dhe që si rregull i përgjithshëm vepra nuk ka nevojë të jetë vepër penale sipas ligjit të të dy vendeve. Në rastin e letër porosive për kontroll dhe sekuestrim, megjithatë, Palët Kontraktuese mund të shmangin këto rregulla sipas nenit 5 të Konventës.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28317328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sq-AL"/>
              <a:t>Rekomandimet e Raportit të Vlerësimit të T-CY tregojnë veprimet që duhet të ndërmerren nga Palët brenda vendit dhe/ose programet e ndërtimit të kapaciteteve të T-CY</a:t>
            </a:r>
            <a:r>
              <a:rPr lang="sq-AL">
                <a:latin typeface="Arial" panose="020B0604020202020204" pitchFamily="34" charset="0"/>
              </a:rPr>
              <a:t>. </a:t>
            </a:r>
          </a:p>
          <a:p>
            <a:pPr algn="just"/>
            <a:endParaRPr lang="en-GB" dirty="0">
              <a:effectLst/>
              <a:latin typeface="Arial" panose="020B0604020202020204" pitchFamily="34" charset="0"/>
            </a:endParaRPr>
          </a:p>
          <a:p>
            <a:pPr algn="just"/>
            <a:r>
              <a:rPr lang="sq-AL">
                <a:latin typeface="Arial" panose="020B0604020202020204" pitchFamily="34" charset="0"/>
              </a:rPr>
              <a:t>Disa rekomandime mund të kenë nevojë të adresohen përmes një Protokolli Shtesë. Sidoqoftë, raporti aktual dhe rekomandimet e tij nuk do të paraprijnë një vendim mbi përgatitjen e një Protokolli.</a:t>
            </a:r>
          </a:p>
          <a:p>
            <a:pPr algn="just"/>
            <a:endParaRPr lang="en-GB" dirty="0">
              <a:effectLst/>
              <a:latin typeface="Arial" panose="020B0604020202020204" pitchFamily="34" charset="0"/>
            </a:endParaRPr>
          </a:p>
          <a:p>
            <a:pPr algn="just"/>
            <a:r>
              <a:rPr lang="sq-AL">
                <a:latin typeface="Arial" panose="020B0604020202020204" pitchFamily="34" charset="0"/>
              </a:rPr>
              <a:t>Rekomandimet ndahen në katër grupe:</a:t>
            </a:r>
          </a:p>
          <a:p>
            <a:pPr marL="171450" indent="-171450" algn="just">
              <a:buFont typeface="Arial" panose="020B0604020202020204" pitchFamily="34" charset="0"/>
              <a:buChar char="•"/>
            </a:pPr>
            <a:r>
              <a:rPr lang="sq-AL">
                <a:latin typeface="Arial" panose="020B0604020202020204" pitchFamily="34" charset="0"/>
              </a:rPr>
              <a:t>Rekomandimet që bien kryesisht nën përgjegjësinë e autoriteteve vendase</a:t>
            </a:r>
          </a:p>
          <a:p>
            <a:pPr marL="171450" indent="-171450" algn="just">
              <a:buFont typeface="Arial" panose="020B0604020202020204" pitchFamily="34" charset="0"/>
              <a:buChar char="•"/>
            </a:pPr>
            <a:r>
              <a:rPr lang="sq-AL">
                <a:latin typeface="Arial" panose="020B0604020202020204" pitchFamily="34" charset="0"/>
              </a:rPr>
              <a:t>Rekomandimet që bien kryesisht nën përgjegjësinë e T-CY-së</a:t>
            </a:r>
          </a:p>
          <a:p>
            <a:pPr marL="171450" indent="-171450" algn="just">
              <a:buFont typeface="Arial" panose="020B0604020202020204" pitchFamily="34" charset="0"/>
              <a:buChar char="•"/>
            </a:pPr>
            <a:r>
              <a:rPr lang="sq-AL">
                <a:latin typeface="Arial" panose="020B0604020202020204" pitchFamily="34" charset="0"/>
              </a:rPr>
              <a:t>Rekomandimet që bien kryesisht nën përgjegjësinë e projekteve të ndërtimit të kapaciteteve të Këshillit të Evropës</a:t>
            </a:r>
          </a:p>
          <a:p>
            <a:pPr marL="171450" indent="-171450" algn="just">
              <a:buFont typeface="Arial" panose="020B0604020202020204" pitchFamily="34" charset="0"/>
              <a:buChar char="•"/>
            </a:pPr>
            <a:r>
              <a:rPr lang="sq-AL">
                <a:latin typeface="Arial" panose="020B0604020202020204" pitchFamily="34" charset="0"/>
              </a:rPr>
              <a:t>Rekomandimet që mund të kenë nevojë të adresohen përmes një Protokolli Shtesë të Konventës së Budapestit për Krimin Kibernetik</a:t>
            </a:r>
          </a:p>
          <a:p>
            <a:pPr marL="171450" indent="-171450" algn="just">
              <a:buFont typeface="Arial" panose="020B0604020202020204" pitchFamily="34" charset="0"/>
              <a:buChar char="•"/>
            </a:pPr>
            <a:endParaRPr lang="en-GB" dirty="0">
              <a:effectLst/>
              <a:latin typeface="Arial" panose="020B0604020202020204" pitchFamily="34" charset="0"/>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smtClean="0"/>
          </a:p>
        </p:txBody>
      </p:sp>
    </p:spTree>
    <p:extLst>
      <p:ext uri="{BB962C8B-B14F-4D97-AF65-F5344CB8AC3E}">
        <p14:creationId xmlns:p14="http://schemas.microsoft.com/office/powerpoint/2010/main" xmlns="" val="40399236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45</a:t>
            </a:fld>
            <a:endParaRPr lang="en-US" smtClean="0"/>
          </a:p>
        </p:txBody>
      </p:sp>
    </p:spTree>
    <p:extLst>
      <p:ext uri="{BB962C8B-B14F-4D97-AF65-F5344CB8AC3E}">
        <p14:creationId xmlns:p14="http://schemas.microsoft.com/office/powerpoint/2010/main" xmlns="" val="385767951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Numri i zgjidhjeve është në dispozicion për pjesëmarrësit. Slajdet në vijim do të paraqesin se ku mund t'i gjeni në kohë reale gjatë prezantimit të mësimit. Nëse pjesëmarrësit kanë në dispozicion kompjuterë, ata duhet të inkurajohen të aktivizojnë/ndjekin disa nga lidhjet.</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46</a:t>
            </a:fld>
            <a:endParaRPr lang="en-US" smtClean="0"/>
          </a:p>
        </p:txBody>
      </p:sp>
    </p:spTree>
    <p:extLst>
      <p:ext uri="{BB962C8B-B14F-4D97-AF65-F5344CB8AC3E}">
        <p14:creationId xmlns:p14="http://schemas.microsoft.com/office/powerpoint/2010/main" xmlns="" val="18753352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47</a:t>
            </a:fld>
            <a:endParaRPr lang="en-US" smtClean="0"/>
          </a:p>
        </p:txBody>
      </p:sp>
    </p:spTree>
    <p:extLst>
      <p:ext uri="{BB962C8B-B14F-4D97-AF65-F5344CB8AC3E}">
        <p14:creationId xmlns:p14="http://schemas.microsoft.com/office/powerpoint/2010/main" xmlns="" val="285865019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48</a:t>
            </a:fld>
            <a:endParaRPr lang="en-US" smtClean="0"/>
          </a:p>
        </p:txBody>
      </p:sp>
    </p:spTree>
    <p:extLst>
      <p:ext uri="{BB962C8B-B14F-4D97-AF65-F5344CB8AC3E}">
        <p14:creationId xmlns:p14="http://schemas.microsoft.com/office/powerpoint/2010/main" xmlns="" val="12038358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49</a:t>
            </a:fld>
            <a:endParaRPr lang="en-US" smtClean="0"/>
          </a:p>
        </p:txBody>
      </p:sp>
    </p:spTree>
    <p:extLst>
      <p:ext uri="{BB962C8B-B14F-4D97-AF65-F5344CB8AC3E}">
        <p14:creationId xmlns:p14="http://schemas.microsoft.com/office/powerpoint/2010/main" xmlns="" val="26356805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50</a:t>
            </a:fld>
            <a:endParaRPr lang="en-US" smtClean="0"/>
          </a:p>
        </p:txBody>
      </p:sp>
    </p:spTree>
    <p:extLst>
      <p:ext uri="{BB962C8B-B14F-4D97-AF65-F5344CB8AC3E}">
        <p14:creationId xmlns:p14="http://schemas.microsoft.com/office/powerpoint/2010/main" xmlns="" val="24222186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51</a:t>
            </a:fld>
            <a:endParaRPr lang="en-US" smtClean="0"/>
          </a:p>
        </p:txBody>
      </p:sp>
    </p:spTree>
    <p:extLst>
      <p:ext uri="{BB962C8B-B14F-4D97-AF65-F5344CB8AC3E}">
        <p14:creationId xmlns:p14="http://schemas.microsoft.com/office/powerpoint/2010/main" xmlns="" val="10833747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Faqja në internet e zbatimit të ligjit në Facebook për paraqitjen e kërkesave për ruajtjen e të dhënave dhe zbulimin e pjesshëm.</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52</a:t>
            </a:fld>
            <a:endParaRPr lang="en-US" smtClean="0"/>
          </a:p>
        </p:txBody>
      </p:sp>
    </p:spTree>
    <p:extLst>
      <p:ext uri="{BB962C8B-B14F-4D97-AF65-F5344CB8AC3E}">
        <p14:creationId xmlns:p14="http://schemas.microsoft.com/office/powerpoint/2010/main" xmlns="" val="51535312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53</a:t>
            </a:fld>
            <a:endParaRPr lang="en-US" smtClean="0"/>
          </a:p>
        </p:txBody>
      </p:sp>
    </p:spTree>
    <p:extLst>
      <p:ext uri="{BB962C8B-B14F-4D97-AF65-F5344CB8AC3E}">
        <p14:creationId xmlns:p14="http://schemas.microsoft.com/office/powerpoint/2010/main" xmlns="" val="1171575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lgn="just"/>
            <a:r>
              <a:rPr lang="sq-AL">
                <a:latin typeface="Arial" panose="020B0604020202020204" pitchFamily="34" charset="0"/>
              </a:rPr>
              <a:t>Ndihma e ndërsjellë në ndjekjen penale të shtetasve të vendit që i është dërguar kërkesa nuk është përjashtuar. Sidoqoftë, është futur një klauzolë për të mbrojtur interesin e tyre (shih komentin e nenit 7, paragrafi 3). Një ekspert ka konsideruar që, në këtë drejtim, të huajt ose personat pa shtetësi që banojnë në vendin që merr kërkesën duhet të marrin të njëjtin trajtim si shtetasit. Ndihma duhet të jepet edhe nëse vepra penale është një veprim i cili mund të ndiqet penalisht nga autoritetet e palëve kërkuese dhe që marrin kërkesën.</a:t>
            </a:r>
          </a:p>
          <a:p>
            <a:pPr algn="just"/>
            <a:endParaRPr lang="en-GB" dirty="0">
              <a:effectLst/>
              <a:latin typeface="Arial" panose="020B0604020202020204" pitchFamily="34" charset="0"/>
            </a:endParaRPr>
          </a:p>
          <a:p>
            <a:pPr algn="just"/>
            <a:r>
              <a:rPr lang="sq-AL">
                <a:latin typeface="Arial" panose="020B0604020202020204" pitchFamily="34" charset="0"/>
              </a:rPr>
              <a:t>Duhet të theksohet se disa shtete, përfshirë Austrinë, Republikën Federale të Gjermanisë dhe Norvegjinë, nuk bëjnë asnjë dallim ndërmjet "letër porosive" dhe "kërkesave të tjera për ndihmë të ndërsjellë" të tilla si "dërgimi i shkresave" ose "komunikimi i informacionit nga të dhënat gjyqësore”. Për ato shtete, të gjitha këto forma hyjnë në konceptin e vetëm të "ndihmës së ndërsjellë" dhe duhet të trajtohen si një e tërë. Prandaj, situata e veçantë e atyre vendeve u mor parasysh, veçanërisht në hartimin e rregullimeve të Konventës. Kështu, për shembull, ekspertët u drejtuan të grupojnë dispozitat në lidhje me "kanalet" për transmetimin e kërkesave për ndihmë të ndërsjellë në një nen të vetëm.</a:t>
            </a:r>
          </a:p>
          <a:p>
            <a:pPr algn="just"/>
            <a:endParaRPr lang="en-GB" dirty="0">
              <a:effectLst/>
              <a:latin typeface="Arial" panose="020B0604020202020204" pitchFamily="34" charset="0"/>
            </a:endParaRPr>
          </a:p>
          <a:p>
            <a:pPr algn="just"/>
            <a:r>
              <a:rPr lang="sq-AL">
                <a:latin typeface="Arial" panose="020B0604020202020204" pitchFamily="34" charset="0"/>
              </a:rPr>
              <a:t>Konventa Evropiane për Ndihmën e Ndërsjellë, me një vendim të marrë nga Komiteti i Ministrave mbajtur në nivelin e zëvendësve, në mbledhjen e tij të 71-të (prill 1959), u hap për nënshkrim nga shtetet anëtare të Këshillit të Evropës më 20 prill 1959.</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325585562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Shembull i pjesës së listës, Lista e Kontaktit e Këshillit të Evropës 24/7.</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54</a:t>
            </a:fld>
            <a:endParaRPr lang="en-US" smtClean="0"/>
          </a:p>
        </p:txBody>
      </p:sp>
    </p:spTree>
    <p:extLst>
      <p:ext uri="{BB962C8B-B14F-4D97-AF65-F5344CB8AC3E}">
        <p14:creationId xmlns:p14="http://schemas.microsoft.com/office/powerpoint/2010/main" xmlns="" val="5637169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Koha e caktuar për pyetjet e pjesëmarrësve.</a:t>
            </a: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55</a:t>
            </a:fld>
            <a:endParaRPr lang="en-US" smtClean="0"/>
          </a:p>
        </p:txBody>
      </p:sp>
    </p:spTree>
    <p:extLst>
      <p:ext uri="{BB962C8B-B14F-4D97-AF65-F5344CB8AC3E}">
        <p14:creationId xmlns:p14="http://schemas.microsoft.com/office/powerpoint/2010/main" xmlns="" val="112327557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Përmbledhje e slajdeve të prezantuara më parë. Pjesëmarrësit duhet të marrin pjesë në diskutim të shkurtër në lidhje me të.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57</a:t>
            </a:fld>
            <a:endParaRPr lang="en-US" smtClean="0"/>
          </a:p>
        </p:txBody>
      </p:sp>
    </p:spTree>
    <p:extLst>
      <p:ext uri="{BB962C8B-B14F-4D97-AF65-F5344CB8AC3E}">
        <p14:creationId xmlns:p14="http://schemas.microsoft.com/office/powerpoint/2010/main" xmlns="" val="15419583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Pyetjet përfundimtare.</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58</a:t>
            </a:fld>
            <a:endParaRPr lang="en-US" smtClean="0"/>
          </a:p>
        </p:txBody>
      </p:sp>
    </p:spTree>
    <p:extLst>
      <p:ext uri="{BB962C8B-B14F-4D97-AF65-F5344CB8AC3E}">
        <p14:creationId xmlns:p14="http://schemas.microsoft.com/office/powerpoint/2010/main" xmlns="" val="574699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lgn="just"/>
            <a:r>
              <a:rPr lang="sq-AL">
                <a:latin typeface="Arial" panose="020B0604020202020204" pitchFamily="34" charset="0"/>
              </a:rPr>
              <a:t>Revolucioni në teknologjitë e informacionit ka ndryshuar shoqërinë thelbësisht dhe ndoshta do të vazhdojë ta bëjë atë në të ardhmen e parashikueshme. Shumë detyra janë bërë më të lehta për tu trajtuar. Aty ku fillimisht vetëm disa sektorë specifik të shoqërisë kishin racionalizuar procedurat e tyre të punës me ndihmën e teknologjisë së informacionit, tani vështirë se ndonjë sektor i shoqërisë ka mbetur i paprekur. Teknologjia e informacionit ka përshkuar në një mënyrë ose në tjetrën pothuajse çdo aspekt të aktiviteteve njerëzore. </a:t>
            </a:r>
          </a:p>
          <a:p>
            <a:pPr algn="just"/>
            <a:endParaRPr lang="en-GB" dirty="0">
              <a:effectLst/>
              <a:latin typeface="Arial" panose="020B0604020202020204" pitchFamily="34" charset="0"/>
            </a:endParaRPr>
          </a:p>
          <a:p>
            <a:pPr algn="just"/>
            <a:r>
              <a:rPr lang="sq-AL">
                <a:latin typeface="Arial" panose="020B0604020202020204" pitchFamily="34" charset="0"/>
              </a:rPr>
              <a:t>Këto zhvillime kanë shkaktuar një ndryshim të paparë ekonomik dhe shoqëror, por ato gjithashtu kanë një anë të errët: shfaqjen e llojeve të reja të krimit, si dhe kryerjen e krimeve tradicionale me anë të teknologjive të reja. Për më tepër, pasojat e sjelljes kriminale mund të jenë më të gjera se më parë sepse ato nuk janë të kufizuara nga kufizimet gjeografike ose kufijtë kombëtarë. Përhapja e fundit e viruseve kompjuterikë të dëmshëm në të gjithë botën ka dhënë prova të këtij realiteti. </a:t>
            </a:r>
          </a:p>
          <a:p>
            <a:pPr algn="just"/>
            <a:endParaRPr lang="en-GB" dirty="0">
              <a:effectLst/>
              <a:latin typeface="Arial" panose="020B0604020202020204" pitchFamily="34" charset="0"/>
            </a:endParaRPr>
          </a:p>
          <a:p>
            <a:pPr algn="just"/>
            <a:r>
              <a:rPr lang="sq-AL">
                <a:latin typeface="Arial" panose="020B0604020202020204" pitchFamily="34" charset="0"/>
              </a:rPr>
              <a:t>Prandaj ligji penal duhet të qëndrojë së bashku me këto zhvillime teknologjike të cilat ofrojnë mundësi shumë të sofistikuara për keqpërdorimin e hapësirave kibernetike dhe shkaktimin e dëmtimit të interesave të ligjshëm. Duke pasur parasysh natyrën ndërkufitare të rrjeteve të informacionit, nevojitet një përpjekje e përbashkët ndërkombëtare për t'u marrë me keqpërdorime të tilla. Ndërsa Rekomandimi Nr. (89) 9 rezultoi në përafrimin e koncepteve kombëtare në lidhje me forma të caktuara të keqpërdorimit të kompjuterit, vetëm një instrument i detyrueshëm ndërkombëtar mund të sigurojë efikasitetin e nevojshëm në luftën kundër këtyre fenomeneve të reja. Në kuadër të një instrumenti të tillë, përveç masave të bashkëpunimit ndërkombëtar, duhet të adresohen çështjet e së drejtës materiale dhe procedurale, si dhe çështjet që janë të lidhura ngushtë me përdorimin e teknologjisë së informacionit.</a:t>
            </a:r>
          </a:p>
          <a:p>
            <a:pPr algn="just"/>
            <a:endParaRPr lang="en-GB" dirty="0">
              <a:effectLst/>
              <a:latin typeface="Arial" panose="020B0604020202020204" pitchFamily="34" charset="0"/>
            </a:endParaRPr>
          </a:p>
          <a:p>
            <a:pPr algn="just"/>
            <a:r>
              <a:rPr lang="sq-AL">
                <a:latin typeface="Arial" panose="020B0604020202020204" pitchFamily="34" charset="0"/>
              </a:rPr>
              <a:t>Konventa synon kryesisht në (1) harmonizimin e elementeve të brendshme materiale penale të veprave penale dhe dispozitat e lidhura në fushën e krimit kibernetik (2) parashikimin e kompetencave të brendshme të procedurës penale penale të nevojshme për hetimin dhe ndjekjen penale të veprave të tilla si dhe vepra të tjera të kryera me anë të një sistemi kompjuterik ose provave në lidhje me të cilat janë në formë elektronike (3) duke vendosur një regjim të shpejtë dhe efektiv të bashkëpunimit ndërkombëtar. </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2942488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algn="just"/>
            <a:r>
              <a:rPr lang="sq-AL">
                <a:latin typeface="Arial" panose="020B0604020202020204" pitchFamily="34" charset="0"/>
              </a:rPr>
              <a:t>Skemat e Komonuelthit për Bashkëpunim Ndërkombëtar në Çështjet Penale nuk janë ligje model në kuptimin e modeleve të tjera legjislative të miratuara nga Ministrat e Ligjit të Komonuelthit. Përkundrazi, ato përfaqësojnë rregullime jo-detyruese dhe fleksibile të cilat ofrojnë një qasje konstruktive dhe pragmatike për bashkëpunimin e ndërsjellë në vendet e Komonuelthit.</a:t>
            </a:r>
          </a:p>
          <a:p>
            <a:pPr algn="just"/>
            <a:endParaRPr lang="en-GB" dirty="0">
              <a:effectLst/>
              <a:latin typeface="Arial" panose="020B0604020202020204" pitchFamily="34" charset="0"/>
            </a:endParaRPr>
          </a:p>
          <a:p>
            <a:pPr algn="just"/>
            <a:r>
              <a:rPr lang="sq-AL">
                <a:latin typeface="Arial" panose="020B0604020202020204" pitchFamily="34" charset="0"/>
              </a:rPr>
              <a:t>Sidoqoftë, zbatimi i tyre mund të përfshijë shpesh miratimin e legjislacionit në nivel kombëtar, për t'u dhënë efekt dispozitave të Skemave. Në këtë drejtim, Legjislacioni i Modelit të Komonuelthit për Ndihmën Juridike të Ndërsjellë në Çështjet Penale është në dispozicion për të lejuar bashkëpunimin në masën më të gjerë të mundshme në përputhje me Skemën Harare. </a:t>
            </a:r>
          </a:p>
          <a:p>
            <a:pPr algn="just"/>
            <a:endParaRPr lang="en-GB" dirty="0">
              <a:effectLst/>
              <a:latin typeface="Arial" panose="020B0604020202020204" pitchFamily="34" charset="0"/>
            </a:endParaRPr>
          </a:p>
          <a:p>
            <a:pPr algn="just"/>
            <a:r>
              <a:rPr lang="sq-AL">
                <a:latin typeface="Arial" panose="020B0604020202020204" pitchFamily="34" charset="0"/>
              </a:rPr>
              <a:t>Skema në lidhje me Ndihmën Juridike të Ndërsjellë në Çështjet Penale brenda Komonuelthit u miratua fillimisht nga Ministrat e Ligjit të Komonuelthit në takimin e tyre në vitin 1986, të mbajtur në Harare, Zimbabve. Skema më pas u rishikua nga Ministrat e Ligjit në prill 1990, nëntor 2002 dhe tetor 2005.</a:t>
            </a:r>
          </a:p>
          <a:p>
            <a:pPr algn="just"/>
            <a:endParaRPr lang="en-GB" dirty="0">
              <a:effectLst/>
              <a:latin typeface="Arial" panose="020B0604020202020204" pitchFamily="34" charset="0"/>
            </a:endParaRPr>
          </a:p>
          <a:p>
            <a:pPr algn="just"/>
            <a:r>
              <a:rPr lang="sq-AL">
                <a:latin typeface="Arial" panose="020B0604020202020204" pitchFamily="34" charset="0"/>
              </a:rPr>
              <a:t>Skema e rishikuar u diskutua nga Ministrat e Ligjit në takimin e tyre të mbajtur më 11-14 korrik 2011 në Sidnej, Australi. Në atë takim, Ministrat e Ligjit (Drejtësisë) miratuan ndryshime në Skemë, duke përfshirë dispozita të reja në lidhje me përgjimin e telekomunikimeve dhe artikujve postarë; mbikëqyrje elektronike e fshehtë; përdorimin e lidhjeve video drejtpërdrejtë gjatë hetimeve dhe procedurave gjyqësore; dhe kthimin e aseteve.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33132897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algn="just"/>
            <a:r>
              <a:rPr lang="sq-AL" b="1"/>
              <a:t>Konventa e Kombeve të Bashkuara kundër Krimit të Organizuar Ndërkombëtar</a:t>
            </a:r>
            <a:r>
              <a:rPr lang="sq-AL"/>
              <a:t>, e miratuar nga rezoluta e Asamblesë së Përgjithshme 55/25 e 15 nëntorit 2000, është instrumenti kryesor ndërkombëtar në luftën kundër krimit të organizuar transnacional. Ajo u hap për nënshkrim nga shtetet anëtare në një Konferencë Politike të Nivelit të Lartë të thirrur për atë qëllim në Palermo, Itali, në 12-15 dhjetor 2000 dhe hyri në fuqi më 29 shtator 2003. Konventa plotësohet më tej nga tri Protokolle, të cilat synojnë fusha specifike dhe manifestime të krimit të organizuar: Protokolli për Parandalimin, Shtypjen dhe Ndëshkimin e Trafikimit të Qenieve Njerëzore, Veçanërisht Grave dhe Fëmijëve; Protokolli kundër Kontrabandës së Migrantëve përmes tokës, detit dhe ajrit; dhe Protokolli kundër Prodhimit dhe Trafikimit të Jashtëligjshëm të Armëve të Zjarrit, Pjesëve dhe Përbërësve të tyre dhe Municionit. Vendet duhet të bëhen palë në vetë Konventën përpara se të bëhen palë në ndonjë nga Protokollet.</a:t>
            </a:r>
          </a:p>
          <a:p>
            <a:pPr algn="just"/>
            <a:endParaRPr lang="en-GB" dirty="0"/>
          </a:p>
          <a:p>
            <a:pPr algn="just"/>
            <a:r>
              <a:rPr lang="sq-AL"/>
              <a:t>Konventa përfaqëson një hap të madh përpara në luftën kundër krimit të organizuar transnacional dhe nënkupton njohjen nga shtetet anëtare të seriozitetit të problemeve të paraqitura prej saj, si dhe nevojën për të nxitur dhe forcuar bashkëpunimin e ngushtë ndërkombëtar për të trajtuar këto probleme. Shtetet që e ratifikojnë këtë instrument angazhohen të marrin një sërë masash kundër krimit të organizuar transnacional, përfshirë krijimin e veprave penale të brendshme (pjesëmarrja në një grup të organizuar kriminal, pastrimi i parave, korrupsioni dhe pengimi i drejtësisë); miratimi i kornizave të reja dhe gjithëpërfshirëse për ekstradimin, ndihmën e ndërsjellë juridike dhe bashkëpunimin për zbatimin e ligjit; dhe promovimin e trajnimit dhe asistencës teknike për ndërtimin ose azhurnimin e kapacitetit të nevojshëm të autoriteteve kombëtare.</a:t>
            </a:r>
          </a:p>
          <a:p>
            <a:pPr algn="just"/>
            <a:endParaRPr lang="en-GB" dirty="0"/>
          </a:p>
          <a:p>
            <a:pPr algn="just"/>
            <a:r>
              <a:rPr lang="sq-AL" b="1"/>
              <a:t>Protokolli për Parandalimin, Shtypjen dhe Ndëshkimin e Trafikimit të Qenieve Njerëzore, veçanërisht të Grave dhe Fëmijëve</a:t>
            </a:r>
            <a:r>
              <a:rPr lang="sq-AL"/>
              <a:t>, u miratua me rezolutën e Asamblesë së Përgjithshme 55/25. Ajo ka hyrë në fuqi më 25 dhjetor 2003. Është instrumenti i parë global detyrues ligjor me një përkufizim të pajtuar mbi trafikimin e qenieve njerëzore. Qëllimi pas këtij përkufizimi është të lehtësojë konvergjencën në qasjet kombëtare në lidhje me krijimin e veprave penale të brendshme që do të mbështesin bashkëpunimin efikas ndërkombëtar në hetimin dhe ndjekjen penale të çështjeve të trafikimit të qenieve njerëzore. Një objektiv shtesë i Protokollit është të mbrojë dhe ndihmojë viktimat e trafikimit të njerëzve me respekt të plotë për të drejtat e tyre njerëzore.</a:t>
            </a:r>
          </a:p>
          <a:p>
            <a:pPr algn="just"/>
            <a:endParaRPr lang="en-GB" dirty="0"/>
          </a:p>
          <a:p>
            <a:pPr algn="just"/>
            <a:r>
              <a:rPr lang="sq-AL" b="1"/>
              <a:t>Protokolli kundër Kontrabandimit të Migrantëve përmes tokës, detit dhe ajrit</a:t>
            </a:r>
            <a:r>
              <a:rPr lang="sq-AL"/>
              <a:t>, miratuar nga rezoluta e Asamblesë së Përgjithshme 55/25, ka hyrë në fuqi më 28 janar 2004. Merret me problemin në rritje të grupeve të organizuara kriminale që kontrabandojnë migrantë, shpesh me rrezik të lartë për migrantët dhe me përfitime të mëdha për shkelësit e ligjit. Një arritje e madhe e Protokollit ishte që, për herë të parë në një instrument global ndërkombëtar, u krijua dhe u arrit pajtimi për një përkufizim të kontrabandimit të migrantëve. Protokolli synon parandalimin dhe luftimin e kontrabandës së migrantëve, si dhe promovimin e bashkëpunimit ndërmjet shteteve palë, duke mbrojtur të drejtat e migrantëve të kontrabanduar dhe parandalimin e formave më të këqija të shfrytëzimit të tyre që shpesh karakterizojnë procesin e kontrabandës.</a:t>
            </a:r>
          </a:p>
          <a:p>
            <a:pPr algn="just"/>
            <a:endParaRPr lang="en-GB" dirty="0"/>
          </a:p>
          <a:p>
            <a:pPr algn="just"/>
            <a:r>
              <a:rPr lang="sq-AL" b="1"/>
              <a:t>Protokolli kundër Prodhimit dhe Trafikimit të Jashtëligjshëm të Armëve të Zjarrit, Pjesëve dhe Përbërësve të tyre dhe Municioneve</a:t>
            </a:r>
            <a:r>
              <a:rPr lang="sq-AL"/>
              <a:t> u miratua me rezolutën 55/255 të Asamblesë së Përgjithshme të 31 majit 2001. Ai ka hyrë në fuqi më 3 korrik 2005. Objektivi i Protokollit, i cili është instrumenti i parë ligjërisht i detyrueshëm për armët e vogla që është miratuar në nivelin global, është të promovojë, lehtësojë dhe forcojë bashkëpunimin ndërmjet shteteve palë në mënyrë që të parandalojë, luftojë dhe çrrënjosë prodhimin e jashtëligjshëm dhe trafikimin me armët e zjarrit, pjesët dhe përbërësit e tyre dhe municionet. Me ratifikimin e Protokollit, shtetet bëjnë një zotim për të miratuar një sërë masash të kontrollit të krimit dhe për të zbatuar në rendin e tyre ligjor të brendshëm tri grupe të dispozitave normative: e para lidhet me krijimin e veprave penale në lidhje me prodhimin e jashtëligjshëm dhe trafikimin e armëve të zjarrit në bazë të kërkesave dhe përkufizimeve të Protokollit; e dyta në sistemin e autorizimeve qeveritare ose licencimit që synon të sigurojë prodhim të ligjshëm dhe trafikim të armëve të zjarrit; dhe e treta për shënjimin dhe gjurmimin e armëve të zjarrit.</a:t>
            </a:r>
          </a:p>
          <a:p>
            <a:pPr algn="just"/>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2903678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a.)</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smtClean="0"/>
          </a:p>
        </p:txBody>
      </p:sp>
    </p:spTree>
    <p:extLst>
      <p:ext uri="{BB962C8B-B14F-4D97-AF65-F5344CB8AC3E}">
        <p14:creationId xmlns:p14="http://schemas.microsoft.com/office/powerpoint/2010/main" xmlns="" val="3249404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4/26/2021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4/26/2021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4/26/2021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4/26/2021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4/26/2021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4/26/2021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false&amp;_101_INSTANCE_y5xQt7QdunzT_languageI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s://www.google.com/imgres?imgurl=http://www.coe.int/documents/16695/8693496/Taget_shutterstock_157332656.jpg/16a836ff-3a6f-4a43-9cdf-ea36cbef79ec&amp;imgrefurl=https://www.coe.int/en/web/portal/full-news/-/asset_publisher/y5xQt7QdunzT/content/protecting-you-and-your-rights-the-budapest-convention-on-cybercrime-fifteen-years-on?_101_INSTANCE_y5xQt7QdunzT_inheritRedirect=false&amp;_101_INSTANCE_y5xQt7QdunzT_languageId=en_GB&amp;tbnid=M5ZlwVnlGVIX4M&amp;vet=12ahUKEwjmwKa3z9nrAhWKiqQKHX6aBTMQMygIegUIARCgAQ..i&amp;docid=HMI0C1D9e_ICxM&amp;w=870&amp;h=489&amp;q=cybercrime%20convention&amp;client=firefox-b-d&amp;ved=2ahUKEwjmwKa3z9nrAhWKiqQKHX6aBTMQMygIegUIARCgAQ"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s://www.google.com/imgres?imgurl=https://www.coe.int/documents/8475493/10577762/T-CY+ID/ecb6cdfa-644f-4b13-86c8-747bc6da18d5?t=1415878754000&amp;imgrefurl=https://www.coe.int/en/web/cybercrime/the-budapest-convention&amp;tbnid=e0XN1vMnCW5N2M&amp;vet=12ahUKEwjd-fuO0tnrAhWSr6QKHZNTDWEQMygAegUIARCPAQ..i&amp;docid=PMLrjF0nIpqp8M&amp;w=240&amp;h=340&amp;q=budapest%20convention&amp;client=firefox-b-d&amp;ved=2ahUKEwjd-fuO0tnrAhWSr6QKHZNTDWEQMygAegUIARCPAQ"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s://www.google.com/imgres?imgurl=https://www.coe.int/documents/8475493/52629233/Consultations_Protocol/bc89e202-37bf-06f2-deee-365299a70793?t=1527083832000&amp;imgrefurl=https://www.coe.int/en/web/cybercrime/t-cy-drafting-group&amp;tbnid=1jufjMq4HuOc7M&amp;vet=12ahUKEwj81Mn4z9nrAhXUt6QKHdwTDckQMygGegUIARCYAQ..i&amp;docid=w0l7fzO55a5vIM&amp;w=960&amp;h=580&amp;q=t-cy%20assessment&amp;client=firefox-b-d&amp;ved=2ahUKEwj81Mn4z9nrAhXUt6QKHdwTDckQMygGegUIARCYAQ" TargetMode="Externa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s://www.google.com/imgres?imgurl=https://www.fjg.co.uk/wp-content/uploads/2019/09/considerations.jpg&amp;imgrefurl=https://www.fjg.co.uk/blog/2019/09/25/preliminary-considerations-when-buying-or-selling-a-business&amp;tbnid=FY2wjfsd9pOpjM&amp;vet=12ahUKEwjo2YnH0dnrAhVUIMUKHcl3CRkQMygTegUIARDxAQ..i&amp;docid=B-g2a7BXrdQtAM&amp;w=1134&amp;h=756&amp;q=considerations&amp;client=firefox-b-d&amp;ved=2ahUKEwjo2YnH0dnrAhVUIMUKHcl3CRkQMygTegUIARDxAQ"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hyperlink" Target="https://www.google.com/imgres?imgurl=http://www.mpsaz.org/assessment/images/puzzle-assessment.jpg&amp;imgrefurl=http://www.mpsaz.org/assessment&amp;tbnid=HP13rF0AKW4ePM&amp;vet=12ahUKEwiFjMGL0dnrAhWRu6QKHVPiCm0QMygGegUIARDaAQ..i&amp;docid=RHKuVRtnKfDZsM&amp;w=1000&amp;h=1040&amp;q=assessment&amp;client=firefox-b-d&amp;ved=2ahUKEwiFjMGL0dnrAhWRu6QKHVPiCm0QMygGegUIARDaAQ"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hyperlink" Target="https://www.google.com/imgres?imgurl=http://www.baghtel.com/images/slider/3.jpg&amp;imgrefurl=http://www.baghtel.com/&amp;tbnid=iGWV5ByCJLYktM&amp;vet=12ahUKEwirqs3U0tnrAhWLPOwKHfBgD0cQMygRegUIARD0AQ..i&amp;docid=cnbeivGdZr463M&amp;w=1920&amp;h=800&amp;q=ISP&amp;client=firefox-b-d&amp;ved=2ahUKEwirqs3U0tnrAhWLPOwKHfBgD0cQMygRegUIARD0AQ"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4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7.jpe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s://www.coe.int/en/web/cybercrime/the-budapest-convention" TargetMode="External"/><Relationship Id="rId4" Type="http://schemas.openxmlformats.org/officeDocument/2006/relationships/hyperlink" Target="https://www.coe.int/en/web/cybercrime/home"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8.jpe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hyperlink" Target="http://www.coe.int/en/web/cybercrime/preventing-cybercrime" TargetMode="External"/><Relationship Id="rId5" Type="http://schemas.openxmlformats.org/officeDocument/2006/relationships/hyperlink" Target="http://www.coe.int/en/web/cybercrime/all-reports" TargetMode="External"/><Relationship Id="rId4" Type="http://schemas.openxmlformats.org/officeDocument/2006/relationships/hyperlink" Target="https://www.coe.int/en/web/cybercrime/resource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s://www.coe.int/en/web/cybercrime/protecting-children" TargetMode="External"/><Relationship Id="rId4" Type="http://schemas.openxmlformats.org/officeDocument/2006/relationships/hyperlink" Target="https://www.coe.int/en/web/cybercrime/country-profiles"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hyperlink" Target="https://www.coe.int/en/web/cybercrime/lea-/-isp-cooperation" TargetMode="External"/><Relationship Id="rId4" Type="http://schemas.openxmlformats.org/officeDocument/2006/relationships/hyperlink" Target="https://www.coe.int/en/web/cybercrime/international-cooperation"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google.com/imgres?imgurl=http://www.coe.int/documents/8475493/10577759/Signature.jpg/b2d44802-4426-4792-bda1-aff826fdeeab&amp;imgrefurl=https://www.coe.int/en/web/cybercrime/-/accession-by-chile-and-signature-to-the-budapest-convention-on-cybercrime&amp;tbnid=3M-qGTwcZkQtjM&amp;vet=12ahUKEwjmwKa3z9nrAhWKiqQKHX6aBTMQMygCegUIARCUAQ..i&amp;docid=pSPjkCaWww-iKM&amp;w=870&amp;h=489&amp;q=cybercrime%20convention&amp;client=firefox-b-d&amp;ved=2ahUKEwjmwKa3z9nrAhWKiqQKHX6aBTMQMygCegUIARCUAQ"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3447098"/>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1.4 </a:t>
            </a:r>
          </a:p>
          <a:p>
            <a:pPr marL="0" indent="0" algn="ctr">
              <a:buFont typeface="Arial" charset="0"/>
              <a:buNone/>
              <a:defRPr/>
            </a:pPr>
            <a:r>
              <a:rPr lang="sq-AL" sz="3200" b="1">
                <a:solidFill>
                  <a:schemeClr val="tx2"/>
                </a:solidFill>
              </a:rPr>
              <a:t>Procedurat dhe praktika e ndihmës juridike të ndërsjellë</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894204"/>
            <a:ext cx="4927231" cy="6073899"/>
          </a:xfrm>
          <a:prstGeom prst="rect">
            <a:avLst/>
          </a:prstGeom>
        </p:spPr>
        <p:txBody>
          <a:bodyPr wrap="square">
            <a:spAutoFit/>
          </a:bodyPr>
          <a:lstStyle/>
          <a:p>
            <a:pPr marL="342900" indent="-342900">
              <a:buFont typeface="Wingdings" pitchFamily="2" charset="2"/>
              <a:buChar char="Ø"/>
            </a:pPr>
            <a:r>
              <a:rPr lang="sq-AL" sz="2200" b="1" dirty="0"/>
              <a:t>Shembuj të Kombeve të Bashkuara </a:t>
            </a:r>
          </a:p>
          <a:p>
            <a:pPr marL="342900" indent="-342900">
              <a:buFont typeface="Wingdings" pitchFamily="2" charset="2"/>
              <a:buChar char="ü"/>
            </a:pPr>
            <a:r>
              <a:rPr lang="sq-AL" sz="2200" dirty="0"/>
              <a:t>Konventa e OKB-së për trafikimin e drogës, 1988,</a:t>
            </a:r>
          </a:p>
          <a:p>
            <a:pPr marL="342900" indent="-342900">
              <a:buFont typeface="Wingdings" pitchFamily="2" charset="2"/>
              <a:buChar char="ü"/>
            </a:pPr>
            <a:r>
              <a:rPr lang="sq-AL" sz="2200" dirty="0"/>
              <a:t>Konventa Ndërkombëtare e OKB-së për Krimin e Organizuar, 2000 &amp; Protokollet,</a:t>
            </a:r>
          </a:p>
          <a:p>
            <a:pPr marL="342900" indent="-342900">
              <a:buFont typeface="Wingdings" pitchFamily="2" charset="2"/>
              <a:buChar char="ü"/>
            </a:pPr>
            <a:r>
              <a:rPr lang="sq-AL" sz="2200" dirty="0"/>
              <a:t>Konventa e OKB-së kundër Korrupsionit, 2003 </a:t>
            </a:r>
          </a:p>
          <a:p>
            <a:pPr marL="342900" indent="-342900">
              <a:buFont typeface="Wingdings" pitchFamily="2" charset="2"/>
              <a:buChar char="ü"/>
            </a:pPr>
            <a:r>
              <a:rPr lang="sq-AL" sz="2200" b="1" dirty="0"/>
              <a:t>UNTOC dispozitat e NJN-së – veçoritë kryesore:</a:t>
            </a:r>
          </a:p>
          <a:p>
            <a:pPr marL="342900" indent="-342900">
              <a:buFont typeface="Arial" panose="020B0604020202020204" pitchFamily="34" charset="0"/>
              <a:buChar char="•"/>
            </a:pPr>
            <a:r>
              <a:rPr lang="sq-AL" sz="2200" dirty="0"/>
              <a:t>e zbatueshme për veprat konvencionale dhe gjithashtu "krimin e rëndë" (siç përcaktohet) kur vepra është </a:t>
            </a:r>
            <a:r>
              <a:rPr lang="sq-AL" sz="2200" dirty="0" err="1"/>
              <a:t>transnacionale</a:t>
            </a:r>
            <a:r>
              <a:rPr lang="sq-AL" sz="2200" dirty="0"/>
              <a:t> dhe përfshin një grup të organizuar kriminal, </a:t>
            </a:r>
          </a:p>
        </p:txBody>
      </p:sp>
      <p:sp>
        <p:nvSpPr>
          <p:cNvPr id="6" name="Rectangle 5">
            <a:extLst>
              <a:ext uri="{FF2B5EF4-FFF2-40B4-BE49-F238E27FC236}">
                <a16:creationId xmlns:a16="http://schemas.microsoft.com/office/drawing/2014/main" xmlns="" id="{581799B2-487B-EB49-9EBA-A92793CD9DF2}"/>
              </a:ext>
            </a:extLst>
          </p:cNvPr>
          <p:cNvSpPr/>
          <p:nvPr/>
        </p:nvSpPr>
        <p:spPr>
          <a:xfrm>
            <a:off x="4205448" y="894205"/>
            <a:ext cx="4572000" cy="5542072"/>
          </a:xfrm>
          <a:prstGeom prst="rect">
            <a:avLst/>
          </a:prstGeom>
        </p:spPr>
        <p:txBody>
          <a:bodyPr wrap="square">
            <a:spAutoFit/>
          </a:bodyPr>
          <a:lstStyle/>
          <a:p>
            <a:pPr marL="1257300" lvl="2" indent="-342900">
              <a:buFont typeface="Arial" panose="020B0604020202020204" pitchFamily="34" charset="0"/>
              <a:buChar char="•"/>
            </a:pPr>
            <a:r>
              <a:rPr lang="sq-AL" sz="2100" dirty="0"/>
              <a:t>kërkon ofrimin nga palët të masës më të gjerë të ndihmës reciproke</a:t>
            </a:r>
          </a:p>
          <a:p>
            <a:pPr marL="1257300" lvl="2" indent="-342900">
              <a:buFont typeface="Arial" panose="020B0604020202020204" pitchFamily="34" charset="0"/>
              <a:buChar char="•"/>
            </a:pPr>
            <a:r>
              <a:rPr lang="sq-AL" sz="2100" dirty="0"/>
              <a:t>arsye të kufizuara për refuzim pak më të gjera sesa lejohen nga Konventa e </a:t>
            </a:r>
            <a:r>
              <a:rPr lang="sq-AL" sz="2100" dirty="0" err="1"/>
              <a:t>KiE</a:t>
            </a:r>
            <a:r>
              <a:rPr lang="sq-AL" sz="2100" dirty="0"/>
              <a:t>-së 1959, por arsyet për t'u dhënë për refuzimin dhe këshillimet inkurajohen</a:t>
            </a:r>
          </a:p>
          <a:p>
            <a:pPr marL="1257300" lvl="2" indent="-342900">
              <a:buFont typeface="Arial" panose="020B0604020202020204" pitchFamily="34" charset="0"/>
              <a:buChar char="•"/>
            </a:pPr>
            <a:r>
              <a:rPr lang="sq-AL" sz="2100" dirty="0"/>
              <a:t>fushëveprimi i ndihmës në dispozicion, bazuar në listën jo shteruese dhe lejon ndihmë tjetër jo në kundërshtim me ligjin e shtetit që i dërgohet kërkesa</a:t>
            </a:r>
          </a:p>
        </p:txBody>
      </p:sp>
    </p:spTree>
    <p:extLst>
      <p:ext uri="{BB962C8B-B14F-4D97-AF65-F5344CB8AC3E}">
        <p14:creationId xmlns:p14="http://schemas.microsoft.com/office/powerpoint/2010/main" xmlns="" val="2779329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690853555"/>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052232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35341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86145"/>
          </a:xfrm>
          <a:prstGeom prst="rect">
            <a:avLst/>
          </a:prstGeom>
        </p:spPr>
        <p:txBody>
          <a:bodyPr>
            <a:spAutoFit/>
          </a:bodyPr>
          <a:lstStyle/>
          <a:p>
            <a:pPr marL="342900" indent="-342900" algn="just">
              <a:buFont typeface="Wingdings" panose="05000000000000000000" pitchFamily="2" charset="2"/>
              <a:buChar char="Ø"/>
            </a:pPr>
            <a:r>
              <a:rPr lang="sq-AL" sz="2100" b="1" dirty="0"/>
              <a:t>Standardet e bashkëpunimit ndërkombëtar në lidhje me krimin </a:t>
            </a:r>
            <a:r>
              <a:rPr lang="sq-AL" sz="2100" b="1" dirty="0" err="1"/>
              <a:t>kibernetik</a:t>
            </a:r>
            <a:r>
              <a:rPr lang="sq-AL" sz="2100" b="1" dirty="0"/>
              <a:t> dhe provat elektronike</a:t>
            </a:r>
          </a:p>
          <a:p>
            <a:pPr>
              <a:buNone/>
            </a:pPr>
            <a:endParaRPr lang="en-GB" sz="2100" dirty="0"/>
          </a:p>
          <a:p>
            <a:pPr marL="342900" indent="-342900">
              <a:buFont typeface="Wingdings" panose="05000000000000000000" pitchFamily="2" charset="2"/>
              <a:buChar char="ü"/>
            </a:pPr>
            <a:r>
              <a:rPr lang="sq-AL" sz="2100" b="1" dirty="0"/>
              <a:t>Konventa e Këshillit të Evropës kundër Krimit </a:t>
            </a:r>
            <a:r>
              <a:rPr lang="sq-AL" sz="2100" b="1" dirty="0" err="1"/>
              <a:t>Kibernetik</a:t>
            </a:r>
            <a:r>
              <a:rPr lang="sq-AL" sz="2100" dirty="0"/>
              <a:t>:</a:t>
            </a:r>
          </a:p>
          <a:p>
            <a:pPr indent="-342900">
              <a:buFont typeface="Wingdings" pitchFamily="2" charset="2"/>
              <a:buChar char="ü"/>
            </a:pPr>
            <a:endParaRPr lang="en-GB" sz="1600" dirty="0"/>
          </a:p>
          <a:p>
            <a:pPr marL="0" lvl="1" indent="-342900">
              <a:buFont typeface="Arial" panose="020B0604020202020204" pitchFamily="34" charset="0"/>
              <a:buChar char="•"/>
            </a:pPr>
            <a:r>
              <a:rPr lang="sq-AL" sz="2100" dirty="0"/>
              <a:t>Nenet 23, 25, 27</a:t>
            </a:r>
          </a:p>
          <a:p>
            <a:pPr marL="0" lvl="1" indent="-342900">
              <a:buFont typeface="Arial" panose="020B0604020202020204" pitchFamily="34" charset="0"/>
              <a:buChar char="•"/>
            </a:pPr>
            <a:endParaRPr lang="en-GB" sz="1600" dirty="0"/>
          </a:p>
          <a:p>
            <a:pPr marL="342900" lvl="1" indent="-342900" algn="just">
              <a:buFont typeface="Arial" panose="020B0604020202020204" pitchFamily="34" charset="0"/>
              <a:buChar char="•"/>
            </a:pPr>
            <a:r>
              <a:rPr lang="sq-AL" sz="2100" dirty="0"/>
              <a:t>palëve u kërkohet që të zgjerojnë bashkëpunimin "sa më gjerë të jetë e mundur" me njëra-tjetrën, në lidhje me veprat penale në lidhje me sistemet kompjuterike dhe të dhënat dhe mbledhjen e provave të ndonjë vepre penale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54147" y="1120348"/>
            <a:ext cx="4268309" cy="2800767"/>
          </a:xfrm>
          <a:prstGeom prst="rect">
            <a:avLst/>
          </a:prstGeom>
        </p:spPr>
        <p:txBody>
          <a:bodyPr wrap="square">
            <a:spAutoFit/>
          </a:bodyPr>
          <a:lstStyle/>
          <a:p>
            <a:pPr marL="342900" lvl="1" indent="-342900" algn="just">
              <a:buFont typeface="Arial" panose="020B0604020202020204" pitchFamily="34" charset="0"/>
              <a:buChar char="•"/>
            </a:pPr>
            <a:r>
              <a:rPr lang="sq-AL" sz="2200" dirty="0"/>
              <a:t>bashkëpunimi ndërkombëtar të kryhet në përputhje me Konventën dhe marrëveshjet e tjera ndërkombëtare (p.sh. Konventa e </a:t>
            </a:r>
            <a:r>
              <a:rPr lang="sq-AL" sz="2200" dirty="0" err="1"/>
              <a:t>KiE</a:t>
            </a:r>
            <a:r>
              <a:rPr lang="sq-AL" sz="2200" dirty="0"/>
              <a:t>-së 1959 ose marrëveshjet bilaterale) ose dispozitat e nenit 27 ku nuk ka marrëveshje të zbatueshme</a:t>
            </a:r>
          </a:p>
        </p:txBody>
      </p:sp>
      <p:pic>
        <p:nvPicPr>
          <p:cNvPr id="2050" name="Picture 2" descr="Protecting you and your rights: the Budapest Convention on Cybercrime  fifteen years on - Newsroom">
            <a:hlinkClick r:id="rId4"/>
            <a:extLst>
              <a:ext uri="{FF2B5EF4-FFF2-40B4-BE49-F238E27FC236}">
                <a16:creationId xmlns:a16="http://schemas.microsoft.com/office/drawing/2014/main" xmlns="" id="{6B3CFD9F-A7C1-4F2A-8EBC-3573C10A5A7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674940" y="4432295"/>
            <a:ext cx="2857500" cy="1609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76534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33542" y="825546"/>
            <a:ext cx="4572000" cy="6001643"/>
          </a:xfrm>
          <a:prstGeom prst="rect">
            <a:avLst/>
          </a:prstGeom>
        </p:spPr>
        <p:txBody>
          <a:bodyPr>
            <a:spAutoFit/>
          </a:bodyPr>
          <a:lstStyle/>
          <a:p>
            <a:pPr marL="342900" indent="-342900" algn="just">
              <a:buFont typeface="Wingdings" panose="05000000000000000000" pitchFamily="2" charset="2"/>
              <a:buChar char="Ø"/>
            </a:pPr>
            <a:r>
              <a:rPr lang="sq-AL" sz="2000" b="1" dirty="0"/>
              <a:t>Standardet e bashkëpunimit ndërkombëtar në lidhje me krimin </a:t>
            </a:r>
            <a:r>
              <a:rPr lang="sq-AL" sz="2000" b="1" dirty="0" err="1"/>
              <a:t>kibernetik</a:t>
            </a:r>
            <a:r>
              <a:rPr lang="sq-AL" sz="2000" b="1" dirty="0"/>
              <a:t> dhe provat elektronike</a:t>
            </a:r>
          </a:p>
          <a:p>
            <a:pPr>
              <a:buNone/>
            </a:pPr>
            <a:endParaRPr lang="en-GB" sz="1200" dirty="0"/>
          </a:p>
          <a:p>
            <a:pPr indent="-342900">
              <a:buFont typeface="Wingdings" pitchFamily="2" charset="2"/>
              <a:buChar char="ü"/>
            </a:pPr>
            <a:r>
              <a:rPr lang="sq-AL" sz="2000" b="1" dirty="0"/>
              <a:t>Konventa e </a:t>
            </a:r>
            <a:r>
              <a:rPr lang="sq-AL" sz="2000" b="1" dirty="0" err="1"/>
              <a:t>KiE</a:t>
            </a:r>
            <a:r>
              <a:rPr lang="sq-AL" sz="2000" b="1" dirty="0"/>
              <a:t>-së për Krimin </a:t>
            </a:r>
            <a:r>
              <a:rPr lang="sq-AL" sz="2000" b="1" dirty="0" err="1"/>
              <a:t>Kibernetik</a:t>
            </a:r>
            <a:r>
              <a:rPr lang="sq-AL" sz="2000" b="1" dirty="0"/>
              <a:t>:</a:t>
            </a:r>
          </a:p>
          <a:p>
            <a:pPr indent="-342900">
              <a:buFont typeface="Wingdings" pitchFamily="2" charset="2"/>
              <a:buChar char="ü"/>
            </a:pPr>
            <a:endParaRPr lang="en-GB" sz="1200" dirty="0"/>
          </a:p>
          <a:p>
            <a:pPr marL="342900" indent="-342900" algn="just">
              <a:buFont typeface="Arial" panose="020B0604020202020204" pitchFamily="34" charset="0"/>
              <a:buChar char="•"/>
            </a:pPr>
            <a:r>
              <a:rPr lang="sq-AL" sz="2000" dirty="0"/>
              <a:t>transmetimi përmes autoriteteve qendrore (opsioni i transmetimit direkt në Protokollin e 2-të)</a:t>
            </a:r>
          </a:p>
          <a:p>
            <a:pPr marL="342900" indent="-342900" algn="just">
              <a:buFont typeface="Arial" panose="020B0604020202020204" pitchFamily="34" charset="0"/>
              <a:buChar char="•"/>
            </a:pPr>
            <a:endParaRPr lang="en-GB" sz="1200" dirty="0"/>
          </a:p>
          <a:p>
            <a:pPr marL="342900" indent="-342900" algn="just">
              <a:buFont typeface="Arial" panose="020B0604020202020204" pitchFamily="34" charset="0"/>
              <a:buChar char="•"/>
            </a:pPr>
            <a:r>
              <a:rPr lang="sq-AL" sz="2000" dirty="0"/>
              <a:t>arsyet ekzistuese të refuzimit (më të kufizuara në nenin 27)</a:t>
            </a:r>
          </a:p>
          <a:p>
            <a:pPr marL="342900" indent="-342900" algn="just">
              <a:buFont typeface="Arial" panose="020B0604020202020204" pitchFamily="34" charset="0"/>
              <a:buChar char="•"/>
            </a:pPr>
            <a:endParaRPr lang="en-GB" sz="1400" dirty="0"/>
          </a:p>
          <a:p>
            <a:pPr marL="342900" indent="-342900" algn="just">
              <a:buFont typeface="Arial" panose="020B0604020202020204" pitchFamily="34" charset="0"/>
              <a:buChar char="•"/>
            </a:pPr>
            <a:r>
              <a:rPr lang="sq-AL" sz="2000" dirty="0"/>
              <a:t>kriminaliteti i dyfishtë (aty ku zbatohet) të interpretohet në mënyrë </a:t>
            </a:r>
            <a:r>
              <a:rPr lang="sq-AL" sz="2000" dirty="0" err="1"/>
              <a:t>fleksibile</a:t>
            </a:r>
            <a:r>
              <a:rPr lang="sq-AL" sz="2000" dirty="0"/>
              <a:t> mbi bazën e sjelljes e jo sipas përputhjes me veprat penale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46377" y="952123"/>
            <a:ext cx="4256787" cy="2462213"/>
          </a:xfrm>
          <a:prstGeom prst="rect">
            <a:avLst/>
          </a:prstGeom>
        </p:spPr>
        <p:txBody>
          <a:bodyPr wrap="square">
            <a:spAutoFit/>
          </a:bodyPr>
          <a:lstStyle/>
          <a:p>
            <a:pPr marL="342900" lvl="1" indent="-342900" algn="just">
              <a:buFont typeface="Arial" panose="020B0604020202020204" pitchFamily="34" charset="0"/>
              <a:buChar char="•"/>
            </a:pPr>
            <a:r>
              <a:rPr lang="sq-AL" sz="2200"/>
              <a:t>palëve u kërkohet të zbatojnë dhe zgjerojnë forma specifike të bashkëpunimit (masa procedurale) përmes NJN-së në lidhje me të dhënat e ruajtura kompjuterike - nenet 29 - 35;  </a:t>
            </a:r>
          </a:p>
        </p:txBody>
      </p:sp>
      <p:pic>
        <p:nvPicPr>
          <p:cNvPr id="5" name="Picture 2" descr="Protecting you and your rights: the Budapest Convention on Cybercrime  fifteen years on - Newsroom">
            <a:hlinkClick r:id="rId4"/>
            <a:extLst>
              <a:ext uri="{FF2B5EF4-FFF2-40B4-BE49-F238E27FC236}">
                <a16:creationId xmlns:a16="http://schemas.microsoft.com/office/drawing/2014/main" xmlns="" id="{07034707-8A72-45DA-A233-E40DF41425DB}"/>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80672" y="4178905"/>
            <a:ext cx="2857500" cy="1609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87702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94204"/>
            <a:ext cx="4572000" cy="5909310"/>
          </a:xfrm>
          <a:prstGeom prst="rect">
            <a:avLst/>
          </a:prstGeom>
        </p:spPr>
        <p:txBody>
          <a:bodyPr wrap="square">
            <a:spAutoFit/>
          </a:bodyPr>
          <a:lstStyle/>
          <a:p>
            <a:pPr marL="342900" indent="-342900" algn="just">
              <a:buFont typeface="Wingdings" pitchFamily="2" charset="2"/>
              <a:buChar char="Ø"/>
            </a:pPr>
            <a:r>
              <a:rPr lang="sq-AL" sz="2100" b="1" dirty="0"/>
              <a:t>Standardet e bashkëpunimit ndërkombëtar në lidhje me krimin </a:t>
            </a:r>
            <a:r>
              <a:rPr lang="sq-AL" sz="2100" b="1" dirty="0" err="1"/>
              <a:t>kibernetik</a:t>
            </a:r>
            <a:r>
              <a:rPr lang="sq-AL" sz="2100" b="1" dirty="0"/>
              <a:t> dhe provat elektronike</a:t>
            </a:r>
          </a:p>
          <a:p>
            <a:pPr>
              <a:buNone/>
            </a:pPr>
            <a:endParaRPr lang="en-GB" sz="1000" dirty="0"/>
          </a:p>
          <a:p>
            <a:pPr marL="342900" indent="-342900">
              <a:buFont typeface="Wingdings" pitchFamily="2" charset="2"/>
              <a:buChar char="ü"/>
            </a:pPr>
            <a:r>
              <a:rPr lang="sq-AL" sz="2000" b="1" dirty="0"/>
              <a:t>Konventa e </a:t>
            </a:r>
            <a:r>
              <a:rPr lang="sq-AL" sz="2000" b="1" dirty="0" err="1"/>
              <a:t>KiE</a:t>
            </a:r>
            <a:r>
              <a:rPr lang="sq-AL" sz="2000" b="1" dirty="0"/>
              <a:t>-së për Krimin </a:t>
            </a:r>
            <a:r>
              <a:rPr lang="sq-AL" sz="2000" b="1" dirty="0" err="1"/>
              <a:t>Kibernetik</a:t>
            </a:r>
            <a:r>
              <a:rPr lang="sq-AL" sz="2000" b="1" dirty="0"/>
              <a:t>:</a:t>
            </a:r>
          </a:p>
          <a:p>
            <a:pPr marL="342900" indent="-342900">
              <a:buFont typeface="Arial" panose="020B0604020202020204" pitchFamily="34" charset="0"/>
              <a:buChar char="•"/>
            </a:pPr>
            <a:r>
              <a:rPr lang="sq-AL" sz="2000" i="1" dirty="0"/>
              <a:t>Neni 29 </a:t>
            </a:r>
            <a:r>
              <a:rPr lang="sq-AL" sz="2000" dirty="0"/>
              <a:t>- Ruajtja e përshpejtuar e të dhënave kompjuterike të </a:t>
            </a:r>
            <a:r>
              <a:rPr lang="sq-AL" sz="2000" dirty="0" err="1"/>
              <a:t>memorizuara</a:t>
            </a:r>
            <a:endParaRPr lang="sq-AL" sz="2000" dirty="0"/>
          </a:p>
          <a:p>
            <a:pPr marL="342900" indent="-342900">
              <a:buFont typeface="Arial" panose="020B0604020202020204" pitchFamily="34" charset="0"/>
              <a:buChar char="•"/>
            </a:pPr>
            <a:r>
              <a:rPr lang="sq-AL" sz="2000" i="1" dirty="0"/>
              <a:t>Neni 30</a:t>
            </a:r>
            <a:r>
              <a:rPr lang="sq-AL" sz="2000" dirty="0"/>
              <a:t> – Njoftimi i përshpejtuar i të dhënave të ruajtura të trafikut</a:t>
            </a:r>
          </a:p>
          <a:p>
            <a:pPr marL="342900" indent="-342900">
              <a:buFont typeface="Arial" panose="020B0604020202020204" pitchFamily="34" charset="0"/>
              <a:buChar char="•"/>
            </a:pPr>
            <a:r>
              <a:rPr lang="sq-AL" sz="2000" i="1" dirty="0"/>
              <a:t>Neni 31</a:t>
            </a:r>
            <a:r>
              <a:rPr lang="sq-AL" sz="2000" dirty="0"/>
              <a:t> – NJN në lidhje me qasjen në të dhënat kompjuterike të ruajtura</a:t>
            </a:r>
          </a:p>
          <a:p>
            <a:pPr marL="342900" indent="-342900">
              <a:buFont typeface="Arial" panose="020B0604020202020204" pitchFamily="34" charset="0"/>
              <a:buChar char="•"/>
            </a:pPr>
            <a:r>
              <a:rPr lang="sq-AL" sz="2000" i="1" dirty="0"/>
              <a:t>Neni 32</a:t>
            </a:r>
            <a:r>
              <a:rPr lang="sq-AL" sz="2000" dirty="0"/>
              <a:t> –	Qasja ndërkufitare në të dhënat e regjistruara në kompjuter me pëlqim ose kur janë të hapura për publikun </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32127" y="1129474"/>
            <a:ext cx="4290329" cy="1708160"/>
          </a:xfrm>
          <a:prstGeom prst="rect">
            <a:avLst/>
          </a:prstGeom>
        </p:spPr>
        <p:txBody>
          <a:bodyPr wrap="square">
            <a:spAutoFit/>
          </a:bodyPr>
          <a:lstStyle/>
          <a:p>
            <a:pPr marL="342900" lvl="1" indent="-342900">
              <a:buFont typeface="Arial" panose="020B0604020202020204" pitchFamily="34" charset="0"/>
              <a:buChar char="•"/>
            </a:pPr>
            <a:r>
              <a:rPr lang="sq-AL" sz="2100" i="1"/>
              <a:t>Neni 33</a:t>
            </a:r>
            <a:r>
              <a:rPr lang="sq-AL" sz="2100"/>
              <a:t> – NJN në lidhje me marrjen e të dhënave brenda kohës reale </a:t>
            </a:r>
          </a:p>
          <a:p>
            <a:pPr marL="342900" lvl="1" indent="-342900">
              <a:buFont typeface="Arial" panose="020B0604020202020204" pitchFamily="34" charset="0"/>
              <a:buChar char="•"/>
            </a:pPr>
            <a:r>
              <a:rPr lang="sq-AL" sz="2100" i="1"/>
              <a:t>Neni 34</a:t>
            </a:r>
            <a:r>
              <a:rPr lang="sq-AL" sz="2100"/>
              <a:t> – NJN në lidhje me përgjimin e të dhënave të përmbajtjes</a:t>
            </a:r>
          </a:p>
          <a:p>
            <a:pPr marL="342900" lvl="1" indent="-342900">
              <a:buFont typeface="Arial" panose="020B0604020202020204" pitchFamily="34" charset="0"/>
              <a:buChar char="•"/>
            </a:pPr>
            <a:r>
              <a:rPr lang="sq-AL" sz="2100" i="1"/>
              <a:t>Neni 35</a:t>
            </a:r>
            <a:r>
              <a:rPr lang="sq-AL" sz="2100"/>
              <a:t> – Rrjeti 24/7 </a:t>
            </a:r>
          </a:p>
        </p:txBody>
      </p:sp>
      <p:pic>
        <p:nvPicPr>
          <p:cNvPr id="6146" name="Picture 2" descr="Budapest Convention and related standards">
            <a:hlinkClick r:id="rId4"/>
            <a:extLst>
              <a:ext uri="{FF2B5EF4-FFF2-40B4-BE49-F238E27FC236}">
                <a16:creationId xmlns:a16="http://schemas.microsoft.com/office/drawing/2014/main" xmlns="" id="{9939F4DB-9605-4001-8824-54AFEF2D33A9}"/>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33950" y="3404208"/>
            <a:ext cx="2052589" cy="28909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272479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sq-AL" sz="2200" b="1"/>
              <a:t>Standardet e ARDHSHME të bashkëpunimit ndërkombëtar në lidhje me krimin kibernetik dhe provat elektronike</a:t>
            </a:r>
          </a:p>
          <a:p>
            <a:pPr>
              <a:buNone/>
            </a:pPr>
            <a:endParaRPr lang="en-GB" sz="2200" dirty="0"/>
          </a:p>
          <a:p>
            <a:pPr marL="342900" indent="-342900">
              <a:buFont typeface="Wingdings" pitchFamily="2" charset="2"/>
              <a:buChar char="ü"/>
            </a:pPr>
            <a:r>
              <a:rPr lang="sq-AL" sz="2200" b="1"/>
              <a:t>Konventa e KiE-së për Krimin Kibernetik - Protokolli i Dytë shtesë</a:t>
            </a:r>
            <a:r>
              <a:rPr lang="sq-AL" sz="2200"/>
              <a:t> </a:t>
            </a:r>
            <a:r>
              <a:rPr lang="sq-AL" sz="2200" b="1"/>
              <a:t>- nenet e </a:t>
            </a:r>
            <a:r>
              <a:rPr lang="sq-AL" sz="2200" b="1">
                <a:solidFill>
                  <a:srgbClr val="FF0000"/>
                </a:solidFill>
              </a:rPr>
              <a:t>mundshme</a:t>
            </a:r>
            <a:r>
              <a:rPr lang="sq-AL" sz="2200"/>
              <a:t>:</a:t>
            </a:r>
          </a:p>
          <a:p>
            <a:pPr indent="-342900">
              <a:buFont typeface="Arial" panose="020B0604020202020204" pitchFamily="34" charset="0"/>
              <a:buChar char="•"/>
            </a:pPr>
            <a:r>
              <a:rPr lang="sq-AL" sz="2200" i="1"/>
              <a:t>Neni 2</a:t>
            </a:r>
            <a:r>
              <a:rPr lang="sq-AL" sz="2200"/>
              <a:t> - Fushëveprimi i zbatimit</a:t>
            </a:r>
          </a:p>
          <a:p>
            <a:pPr indent="-342900">
              <a:buFont typeface="Arial" panose="020B0604020202020204" pitchFamily="34" charset="0"/>
              <a:buChar char="•"/>
            </a:pPr>
            <a:r>
              <a:rPr lang="sq-AL" sz="2200" i="1"/>
              <a:t>Neni 3 </a:t>
            </a:r>
            <a:r>
              <a:rPr lang="sq-AL" sz="2200"/>
              <a:t>- Përkufizimet</a:t>
            </a:r>
          </a:p>
          <a:p>
            <a:pPr indent="-342900">
              <a:buFont typeface="Arial" panose="020B0604020202020204" pitchFamily="34" charset="0"/>
              <a:buChar char="•"/>
            </a:pPr>
            <a:r>
              <a:rPr lang="sq-AL" sz="2200" i="1"/>
              <a:t>Neni 4</a:t>
            </a:r>
            <a:r>
              <a:rPr lang="sq-AL" sz="2200"/>
              <a:t> - Gjuha e kërkesës</a:t>
            </a:r>
          </a:p>
          <a:p>
            <a:pPr marL="342900" indent="-342900">
              <a:buFont typeface="Arial" panose="020B0604020202020204" pitchFamily="34" charset="0"/>
              <a:buChar char="•"/>
            </a:pPr>
            <a:r>
              <a:rPr lang="sq-AL" sz="2200" i="1"/>
              <a:t>Neni 6</a:t>
            </a:r>
            <a:r>
              <a:rPr lang="sq-AL" sz="2200"/>
              <a:t> - Dispozitat e përgjithshme të zbatueshme sipas Kapitullit III</a:t>
            </a:r>
          </a:p>
          <a:p>
            <a:pPr marL="342900" indent="-342900">
              <a:buFont typeface="Arial" panose="020B0604020202020204" pitchFamily="34" charset="0"/>
              <a:buChar char="•"/>
            </a:pPr>
            <a:r>
              <a:rPr lang="sq-AL" sz="2200" i="1"/>
              <a:t>Neni </a:t>
            </a:r>
            <a:r>
              <a:rPr lang="sq-AL" sz="2200"/>
              <a:t>7 - Shtrirja e një kërkimi në një sistem kompjuterik të lidhur</a:t>
            </a:r>
          </a:p>
        </p:txBody>
      </p:sp>
      <p:sp>
        <p:nvSpPr>
          <p:cNvPr id="6" name="Rectangle 5">
            <a:extLst>
              <a:ext uri="{FF2B5EF4-FFF2-40B4-BE49-F238E27FC236}">
                <a16:creationId xmlns:a16="http://schemas.microsoft.com/office/drawing/2014/main" xmlns="" id="{581799B2-487B-EB49-9EBA-A92793CD9DF2}"/>
              </a:ext>
            </a:extLst>
          </p:cNvPr>
          <p:cNvSpPr/>
          <p:nvPr/>
        </p:nvSpPr>
        <p:spPr>
          <a:xfrm>
            <a:off x="4732127" y="1156410"/>
            <a:ext cx="4572000" cy="2123658"/>
          </a:xfrm>
          <a:prstGeom prst="rect">
            <a:avLst/>
          </a:prstGeom>
        </p:spPr>
        <p:txBody>
          <a:bodyPr>
            <a:spAutoFit/>
          </a:bodyPr>
          <a:lstStyle/>
          <a:p>
            <a:pPr marL="342900" indent="-342900">
              <a:buFont typeface="Arial" panose="020B0604020202020204" pitchFamily="34" charset="0"/>
              <a:buChar char="•"/>
            </a:pPr>
            <a:r>
              <a:rPr lang="sq-AL" sz="2200" i="1"/>
              <a:t>Neni 8</a:t>
            </a:r>
            <a:r>
              <a:rPr lang="sq-AL" sz="2200"/>
              <a:t> - Hetimet e fshehta me anë të sistemit kompjuterik</a:t>
            </a:r>
          </a:p>
          <a:p>
            <a:pPr marL="342900" indent="-342900">
              <a:buFont typeface="Arial" panose="020B0604020202020204" pitchFamily="34" charset="0"/>
              <a:buChar char="•"/>
            </a:pPr>
            <a:r>
              <a:rPr lang="sq-AL" sz="2200" i="1"/>
              <a:t>Neni 10 </a:t>
            </a:r>
            <a:r>
              <a:rPr lang="sq-AL" sz="2200"/>
              <a:t>- Video konferencat</a:t>
            </a:r>
          </a:p>
          <a:p>
            <a:pPr marL="342900" indent="-342900">
              <a:buFont typeface="Arial" panose="020B0604020202020204" pitchFamily="34" charset="0"/>
              <a:buChar char="•"/>
            </a:pPr>
            <a:r>
              <a:rPr lang="sq-AL" sz="2200" i="1"/>
              <a:t>Neni 11 </a:t>
            </a:r>
            <a:r>
              <a:rPr lang="sq-AL" sz="2200"/>
              <a:t>- Ekipet e përbashkëta të hetimit dhe hetimet e përbashkëta</a:t>
            </a:r>
          </a:p>
        </p:txBody>
      </p:sp>
      <p:pic>
        <p:nvPicPr>
          <p:cNvPr id="5" name="Picture 2" descr="Protocol negotiations">
            <a:hlinkClick r:id="rId4"/>
            <a:extLst>
              <a:ext uri="{FF2B5EF4-FFF2-40B4-BE49-F238E27FC236}">
                <a16:creationId xmlns:a16="http://schemas.microsoft.com/office/drawing/2014/main" xmlns="" id="{AA8DA2B0-D0B5-47E7-9446-177F1B402E67}"/>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48368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509200"/>
          </a:xfrm>
          <a:prstGeom prst="rect">
            <a:avLst/>
          </a:prstGeom>
        </p:spPr>
        <p:txBody>
          <a:bodyPr>
            <a:spAutoFit/>
          </a:bodyPr>
          <a:lstStyle/>
          <a:p>
            <a:pPr marL="342900" indent="-342900">
              <a:buFont typeface="Wingdings" pitchFamily="2" charset="2"/>
              <a:buChar char="Ø"/>
            </a:pPr>
            <a:r>
              <a:rPr lang="sq-AL" sz="2200" b="1" dirty="0"/>
              <a:t>Standardet e ARDHSHME të bashkëpunimit ndërkombëtar në lidhje me krimin </a:t>
            </a:r>
            <a:r>
              <a:rPr lang="sq-AL" sz="2200" b="1" dirty="0" err="1"/>
              <a:t>kibernetik</a:t>
            </a:r>
            <a:r>
              <a:rPr lang="sq-AL" sz="2200" b="1" dirty="0"/>
              <a:t> dhe provat elektronike</a:t>
            </a:r>
          </a:p>
          <a:p>
            <a:pPr>
              <a:buNone/>
            </a:pPr>
            <a:endParaRPr lang="en-GB" sz="2200" dirty="0"/>
          </a:p>
          <a:p>
            <a:pPr marL="342900" indent="-342900">
              <a:buFont typeface="Wingdings" pitchFamily="2" charset="2"/>
              <a:buChar char="ü"/>
            </a:pPr>
            <a:r>
              <a:rPr lang="sq-AL" sz="2200" b="1" dirty="0"/>
              <a:t>Konventa e </a:t>
            </a:r>
            <a:r>
              <a:rPr lang="sq-AL" sz="2200" b="1" dirty="0" err="1"/>
              <a:t>KiE</a:t>
            </a:r>
            <a:r>
              <a:rPr lang="sq-AL" sz="2200" b="1" dirty="0"/>
              <a:t>-së për Krimin </a:t>
            </a:r>
            <a:r>
              <a:rPr lang="sq-AL" sz="2200" b="1" dirty="0" err="1"/>
              <a:t>Kibernetik</a:t>
            </a:r>
            <a:r>
              <a:rPr lang="sq-AL" sz="2200" b="1" dirty="0"/>
              <a:t> - Protokolli i Dytë shtesë</a:t>
            </a:r>
            <a:r>
              <a:rPr lang="sq-AL" sz="2200" dirty="0"/>
              <a:t> </a:t>
            </a:r>
            <a:r>
              <a:rPr lang="sq-AL" sz="2200" b="1" dirty="0"/>
              <a:t>- nenet e </a:t>
            </a:r>
            <a:r>
              <a:rPr lang="sq-AL" sz="2200" b="1" dirty="0">
                <a:solidFill>
                  <a:srgbClr val="FF0000"/>
                </a:solidFill>
              </a:rPr>
              <a:t>mundshme</a:t>
            </a:r>
            <a:r>
              <a:rPr lang="sq-AL" sz="2200" dirty="0"/>
              <a:t>:</a:t>
            </a:r>
          </a:p>
          <a:p>
            <a:pPr marL="342900" indent="-342900">
              <a:buFont typeface="Arial" panose="020B0604020202020204" pitchFamily="34" charset="0"/>
              <a:buChar char="•"/>
            </a:pPr>
            <a:r>
              <a:rPr lang="sq-AL" sz="2200" i="1" dirty="0"/>
              <a:t>Neni 13 </a:t>
            </a:r>
            <a:r>
              <a:rPr lang="sq-AL" sz="2200" dirty="0"/>
              <a:t>- Ndihma e ndërsjellë emergjente</a:t>
            </a:r>
          </a:p>
          <a:p>
            <a:pPr marL="342900" indent="-342900">
              <a:buFont typeface="Arial" panose="020B0604020202020204" pitchFamily="34" charset="0"/>
              <a:buChar char="•"/>
            </a:pPr>
            <a:r>
              <a:rPr lang="sq-AL" sz="2200" i="1" dirty="0"/>
              <a:t>Neni 14 </a:t>
            </a:r>
            <a:r>
              <a:rPr lang="sq-AL" sz="2200" dirty="0"/>
              <a:t>- Zbulimi i të dhënave për </a:t>
            </a:r>
            <a:r>
              <a:rPr lang="sq-AL" sz="2200" dirty="0" err="1"/>
              <a:t>abonuesin</a:t>
            </a:r>
            <a:endParaRPr lang="sq-AL" sz="2200" dirty="0"/>
          </a:p>
          <a:p>
            <a:pPr marL="342900" indent="-342900">
              <a:buFont typeface="Arial" panose="020B0604020202020204" pitchFamily="34" charset="0"/>
              <a:buChar char="•"/>
            </a:pPr>
            <a:r>
              <a:rPr lang="sq-AL" sz="2200" i="1" dirty="0"/>
              <a:t>Neni 15 </a:t>
            </a:r>
            <a:r>
              <a:rPr lang="sq-AL" sz="2200" dirty="0"/>
              <a:t>- Dhënia e efektit urdhrave nga një palë tjetër për paraqitjen e të dhënave në mënyrë të shpejtë </a:t>
            </a:r>
          </a:p>
          <a:p>
            <a:pPr marL="342900" indent="-342900">
              <a:buFont typeface="Arial" panose="020B0604020202020204" pitchFamily="34" charset="0"/>
              <a:buChar char="•"/>
            </a:pPr>
            <a:endParaRPr lang="en-GB" sz="2200" dirty="0"/>
          </a:p>
        </p:txBody>
      </p:sp>
      <p:sp>
        <p:nvSpPr>
          <p:cNvPr id="5" name="Rectangle 4">
            <a:extLst>
              <a:ext uri="{FF2B5EF4-FFF2-40B4-BE49-F238E27FC236}">
                <a16:creationId xmlns:a16="http://schemas.microsoft.com/office/drawing/2014/main" xmlns="" id="{489FA2E9-6FAC-414D-8F4F-3A2DD5AFFF3D}"/>
              </a:ext>
            </a:extLst>
          </p:cNvPr>
          <p:cNvSpPr/>
          <p:nvPr/>
        </p:nvSpPr>
        <p:spPr>
          <a:xfrm>
            <a:off x="4507017" y="1120348"/>
            <a:ext cx="4572000" cy="2123658"/>
          </a:xfrm>
          <a:prstGeom prst="rect">
            <a:avLst/>
          </a:prstGeom>
        </p:spPr>
        <p:txBody>
          <a:bodyPr>
            <a:spAutoFit/>
          </a:bodyPr>
          <a:lstStyle/>
          <a:p>
            <a:pPr marL="342900" lvl="1" indent="-342900">
              <a:buFont typeface="Arial" panose="020B0604020202020204" pitchFamily="34" charset="0"/>
              <a:buChar char="•"/>
            </a:pPr>
            <a:r>
              <a:rPr lang="sq-AL" sz="2200" i="1"/>
              <a:t>Neni 16 </a:t>
            </a:r>
            <a:r>
              <a:rPr lang="sq-AL" sz="2200"/>
              <a:t>- Zbulimi i shpejtë i të dhënave në raste emergjente</a:t>
            </a:r>
          </a:p>
          <a:p>
            <a:pPr marL="342900" lvl="1" indent="-342900">
              <a:buFont typeface="Arial" panose="020B0604020202020204" pitchFamily="34" charset="0"/>
              <a:buChar char="•"/>
            </a:pPr>
            <a:r>
              <a:rPr lang="sq-AL" sz="2200" i="1"/>
              <a:t>Neni 17 </a:t>
            </a:r>
            <a:r>
              <a:rPr lang="sq-AL" sz="2200"/>
              <a:t>- Qasja në informacione në lidhje me fushat e regjistruara të Internetit</a:t>
            </a:r>
          </a:p>
          <a:p>
            <a:pPr marL="342900" lvl="1" indent="-342900">
              <a:buFont typeface="Arial" panose="020B0604020202020204" pitchFamily="34" charset="0"/>
              <a:buChar char="•"/>
            </a:pPr>
            <a:r>
              <a:rPr lang="sq-AL" sz="2200" i="1"/>
              <a:t>Nenet 18-19</a:t>
            </a:r>
            <a:r>
              <a:rPr lang="sq-AL" sz="2200"/>
              <a:t> - Dispozitat përfundimtare</a:t>
            </a:r>
          </a:p>
        </p:txBody>
      </p:sp>
      <p:pic>
        <p:nvPicPr>
          <p:cNvPr id="3074" name="Picture 2" descr="Protocol negotiations">
            <a:hlinkClick r:id="rId4"/>
            <a:extLst>
              <a:ext uri="{FF2B5EF4-FFF2-40B4-BE49-F238E27FC236}">
                <a16:creationId xmlns:a16="http://schemas.microsoft.com/office/drawing/2014/main" xmlns="" id="{7B53C061-D9A5-41BC-8A21-7CA9DF519EBE}"/>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188272" y="3785676"/>
            <a:ext cx="3362995" cy="203517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46085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Standarde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3881815061"/>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2105587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ea typeface="ＭＳ Ｐゴシック" pitchFamily="34" charset="-128"/>
              </a:rPr>
              <a:t>Standarde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55855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9522" y="1040990"/>
            <a:ext cx="3791244" cy="5586145"/>
          </a:xfrm>
          <a:prstGeom prst="rect">
            <a:avLst/>
          </a:prstGeom>
        </p:spPr>
        <p:txBody>
          <a:bodyPr wrap="square">
            <a:spAutoFit/>
          </a:bodyPr>
          <a:lstStyle/>
          <a:p>
            <a:pPr marL="342900" indent="-342900" eaLnBrk="1" hangingPunct="1">
              <a:buFont typeface="Wingdings" pitchFamily="2" charset="2"/>
              <a:buChar char="Ø"/>
            </a:pPr>
            <a:r>
              <a:rPr lang="sq-AL" sz="2200" b="1" dirty="0"/>
              <a:t>Pjesa e parë</a:t>
            </a:r>
          </a:p>
          <a:p>
            <a:pPr marL="342900" indent="-342900" eaLnBrk="1" hangingPunct="1">
              <a:buFont typeface="Wingdings" pitchFamily="2" charset="2"/>
              <a:buChar char="ü"/>
            </a:pPr>
            <a:r>
              <a:rPr lang="sq-AL" sz="2200" i="1" dirty="0"/>
              <a:t>Instrumentet e bashkëpunimit ndërkombëtar, standardet dhe kanalet e komunikimit</a:t>
            </a:r>
          </a:p>
          <a:p>
            <a:pPr marL="0" indent="0" eaLnBrk="1" hangingPunct="1">
              <a:buNone/>
            </a:pPr>
            <a:endParaRPr lang="en-GB" sz="1100" dirty="0"/>
          </a:p>
          <a:p>
            <a:pPr marL="342900" indent="-342900" eaLnBrk="1" hangingPunct="1">
              <a:buFont typeface="Wingdings" pitchFamily="2" charset="2"/>
              <a:buChar char="Ø"/>
            </a:pPr>
            <a:r>
              <a:rPr lang="sq-AL" sz="2200" b="1" dirty="0"/>
              <a:t>Pjesa e dytë</a:t>
            </a:r>
          </a:p>
          <a:p>
            <a:pPr marL="342900" indent="-342900" eaLnBrk="1" hangingPunct="1">
              <a:buFont typeface="Wingdings" pitchFamily="2" charset="2"/>
              <a:buChar char="ü"/>
            </a:pPr>
            <a:r>
              <a:rPr lang="sq-AL" sz="2200" i="1" dirty="0"/>
              <a:t>Kërkesa dhe konsideratat ligjore të Ndihmës Juridike të Ndërsjellë</a:t>
            </a:r>
          </a:p>
          <a:p>
            <a:pPr marL="0" indent="0" eaLnBrk="1" hangingPunct="1">
              <a:buNone/>
            </a:pPr>
            <a:endParaRPr lang="en-GB" sz="1100" dirty="0"/>
          </a:p>
          <a:p>
            <a:pPr marL="342900" indent="-342900" eaLnBrk="1" hangingPunct="1">
              <a:buFont typeface="Wingdings" pitchFamily="2" charset="2"/>
              <a:buChar char="Ø"/>
            </a:pPr>
            <a:r>
              <a:rPr lang="sq-AL" sz="2200" b="1" dirty="0"/>
              <a:t>Pjesa e tretë</a:t>
            </a:r>
          </a:p>
          <a:p>
            <a:pPr marL="342900" indent="-342900">
              <a:buFont typeface="Wingdings" pitchFamily="2" charset="2"/>
              <a:buChar char="ü"/>
            </a:pPr>
            <a:r>
              <a:rPr lang="sq-AL" sz="2200" i="1" dirty="0"/>
              <a:t>Vlerësimi i </a:t>
            </a:r>
            <a:r>
              <a:rPr lang="sq-AL" sz="2200" i="1" dirty="0" err="1"/>
              <a:t>KiE</a:t>
            </a:r>
            <a:r>
              <a:rPr lang="sq-AL" sz="2200" i="1" dirty="0"/>
              <a:t>-së për NJN-në dhe dispozitat tjera, rekomandimet dhe mjetet ekzistuese të mbështetjes</a:t>
            </a:r>
          </a:p>
        </p:txBody>
      </p:sp>
      <p:sp>
        <p:nvSpPr>
          <p:cNvPr id="6" name="Rectangle 5">
            <a:extLst>
              <a:ext uri="{FF2B5EF4-FFF2-40B4-BE49-F238E27FC236}">
                <a16:creationId xmlns:a16="http://schemas.microsoft.com/office/drawing/2014/main" xmlns="" id="{EA3FFC4F-A0C7-6241-A6A3-D4D1CB58E595}"/>
              </a:ext>
            </a:extLst>
          </p:cNvPr>
          <p:cNvSpPr/>
          <p:nvPr/>
        </p:nvSpPr>
        <p:spPr>
          <a:xfrm>
            <a:off x="5143236" y="1040990"/>
            <a:ext cx="4572000" cy="1107996"/>
          </a:xfrm>
          <a:prstGeom prst="rect">
            <a:avLst/>
          </a:prstGeom>
        </p:spPr>
        <p:txBody>
          <a:bodyPr>
            <a:spAutoFit/>
          </a:bodyPr>
          <a:lstStyle/>
          <a:p>
            <a:pPr marL="342900" indent="-342900" eaLnBrk="1" hangingPunct="1">
              <a:buFont typeface="Wingdings" pitchFamily="2" charset="2"/>
              <a:buChar char="Ø"/>
            </a:pPr>
            <a:r>
              <a:rPr lang="sq-AL" sz="2200" b="1"/>
              <a:t>Pjesa e katërt</a:t>
            </a:r>
          </a:p>
          <a:p>
            <a:pPr marL="342900" indent="-342900">
              <a:buFont typeface="Wingdings" pitchFamily="2" charset="2"/>
              <a:buChar char="ü"/>
            </a:pPr>
            <a:r>
              <a:rPr lang="sq-AL" sz="2200" i="1"/>
              <a:t>Përmbledhje</a:t>
            </a:r>
          </a:p>
          <a:p>
            <a:pPr marL="0" indent="0" eaLnBrk="1" hangingPunct="1">
              <a:buNone/>
            </a:pPr>
            <a:endParaRPr lang="en-GB" sz="2200" dirty="0"/>
          </a:p>
        </p:txBody>
      </p:sp>
      <p:pic>
        <p:nvPicPr>
          <p:cNvPr id="8" name="Picture 7" descr="A picture containing keyboard&#10;&#10;Description automatically generated">
            <a:extLst>
              <a:ext uri="{FF2B5EF4-FFF2-40B4-BE49-F238E27FC236}">
                <a16:creationId xmlns:a16="http://schemas.microsoft.com/office/drawing/2014/main" xmlns="" id="{47367828-860C-43AF-B9C2-F107C1AD29F9}"/>
              </a:ext>
            </a:extLst>
          </p:cNvPr>
          <p:cNvPicPr>
            <a:picLocks noChangeAspect="1"/>
          </p:cNvPicPr>
          <p:nvPr/>
        </p:nvPicPr>
        <p:blipFill>
          <a:blip r:embed="rId4"/>
          <a:stretch>
            <a:fillRect/>
          </a:stretch>
        </p:blipFill>
        <p:spPr>
          <a:xfrm>
            <a:off x="5143236" y="2882043"/>
            <a:ext cx="3368933" cy="2241872"/>
          </a:xfrm>
          <a:prstGeom prst="rect">
            <a:avLst/>
          </a:prstGeom>
        </p:spPr>
      </p:pic>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sq-AL" sz="2000" b="1" dirty="0"/>
              <a:t>Kanalet e ndihmës juridike të ndërsjellë:</a:t>
            </a:r>
          </a:p>
          <a:p>
            <a:pPr marL="0" lvl="1"/>
            <a:endParaRPr lang="en-GB" sz="2000" dirty="0"/>
          </a:p>
          <a:p>
            <a:pPr marL="342900" lvl="1" indent="-342900">
              <a:buFont typeface="Wingdings" panose="05000000000000000000" pitchFamily="2" charset="2"/>
              <a:buChar char="ü"/>
            </a:pPr>
            <a:r>
              <a:rPr lang="sq-AL" sz="2000" b="1" dirty="0"/>
              <a:t>Transmetimi i drejtpërdrejtë ndërmjet autoriteteve gjyqësore</a:t>
            </a:r>
            <a:r>
              <a:rPr lang="sq-AL" sz="2000" dirty="0"/>
              <a:t>:</a:t>
            </a:r>
          </a:p>
          <a:p>
            <a:pPr marL="0" lvl="1" indent="-342900">
              <a:buFont typeface="Wingdings" pitchFamily="2" charset="2"/>
              <a:buChar char="ü"/>
            </a:pPr>
            <a:endParaRPr lang="en-GB" sz="2000" dirty="0"/>
          </a:p>
          <a:p>
            <a:pPr marL="342900" lvl="1" indent="-342900" algn="just">
              <a:buFont typeface="Arial" panose="020B0604020202020204" pitchFamily="34" charset="0"/>
              <a:buChar char="•"/>
            </a:pPr>
            <a:r>
              <a:rPr lang="sq-AL" sz="2000" dirty="0"/>
              <a:t>kryesisht në shtetet e BE-së, gjithashtu një opsion në nenin 4, Protokolli i 2-të i Konventës së vitit 1959, por jo i përdorur gjerësisht nga palët që nuk janë BE</a:t>
            </a:r>
          </a:p>
          <a:p>
            <a:pPr marL="342900" lvl="1" indent="-342900" algn="just">
              <a:buFont typeface="Arial" panose="020B0604020202020204" pitchFamily="34" charset="0"/>
              <a:buChar char="•"/>
            </a:pPr>
            <a:endParaRPr lang="en-GB" sz="2000" dirty="0"/>
          </a:p>
          <a:p>
            <a:pPr marL="342900" lvl="1" indent="-342900" algn="just">
              <a:buFont typeface="Arial" panose="020B0604020202020204" pitchFamily="34" charset="0"/>
              <a:buChar char="•"/>
            </a:pPr>
            <a:r>
              <a:rPr lang="sq-AL" sz="2000" dirty="0"/>
              <a:t>shihet si e dobishme pasi kërkesat transmetohen drejtpërdrejt ndërmjet autoriteteve ekzekutuese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660522" y="1120348"/>
            <a:ext cx="4361934" cy="5586145"/>
          </a:xfrm>
          <a:prstGeom prst="rect">
            <a:avLst/>
          </a:prstGeom>
        </p:spPr>
        <p:txBody>
          <a:bodyPr wrap="square">
            <a:spAutoFit/>
          </a:bodyPr>
          <a:lstStyle/>
          <a:p>
            <a:pPr marL="342900" lvl="2" indent="-342900">
              <a:buFont typeface="Wingdings" pitchFamily="2" charset="2"/>
              <a:buChar char="ü"/>
            </a:pPr>
            <a:r>
              <a:rPr lang="sq-AL" sz="2200" b="1" dirty="0"/>
              <a:t>Transmetimi ndërmjet autoriteteve qendrore</a:t>
            </a:r>
            <a:r>
              <a:rPr lang="sq-AL" sz="2200" dirty="0"/>
              <a:t>:</a:t>
            </a:r>
          </a:p>
          <a:p>
            <a:pPr marL="0" lvl="2"/>
            <a:endParaRPr lang="en-GB" sz="400" dirty="0"/>
          </a:p>
          <a:p>
            <a:pPr marL="342900" lvl="3" indent="-342900" algn="just">
              <a:buFont typeface="Arial" panose="020B0604020202020204" pitchFamily="34" charset="0"/>
              <a:buChar char="•"/>
            </a:pPr>
            <a:r>
              <a:rPr lang="sq-AL" sz="2200" dirty="0"/>
              <a:t>bashkëpunimi më i madh kryhet përmes autoriteteve qendrore (p.sh. Ministria ose Departamenti i Drejtësisë) </a:t>
            </a:r>
          </a:p>
          <a:p>
            <a:pPr marL="342900" lvl="3" indent="-342900" algn="just">
              <a:buFont typeface="Arial" panose="020B0604020202020204" pitchFamily="34" charset="0"/>
              <a:buChar char="•"/>
            </a:pPr>
            <a:r>
              <a:rPr lang="sq-AL" sz="2200" dirty="0"/>
              <a:t>shihet si shtimi i një shtrese tjetër në procesin ku kërkesat duhet të përcillen tek autoriteti ekzekutues (nëse nuk ekzekutohen nga AQ) </a:t>
            </a:r>
          </a:p>
          <a:p>
            <a:pPr marL="342900" lvl="3" indent="-342900" algn="just">
              <a:buFont typeface="Arial" panose="020B0604020202020204" pitchFamily="34" charset="0"/>
              <a:buChar char="•"/>
            </a:pPr>
            <a:r>
              <a:rPr lang="sq-AL" sz="2200" dirty="0"/>
              <a:t>efikasiteti në fund varet nga koordinimi i brendshëm ndërmjet autoriteteve kombëtare (qendrore dhe ekzekutuese)</a:t>
            </a:r>
          </a:p>
        </p:txBody>
      </p:sp>
    </p:spTree>
    <p:extLst>
      <p:ext uri="{BB962C8B-B14F-4D97-AF65-F5344CB8AC3E}">
        <p14:creationId xmlns:p14="http://schemas.microsoft.com/office/powerpoint/2010/main" xmlns="" val="4708873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70646"/>
          </a:xfrm>
          <a:prstGeom prst="rect">
            <a:avLst/>
          </a:prstGeom>
        </p:spPr>
        <p:txBody>
          <a:bodyPr>
            <a:spAutoFit/>
          </a:bodyPr>
          <a:lstStyle/>
          <a:p>
            <a:pPr marL="342900" lvl="1" indent="-342900" algn="just">
              <a:buFont typeface="Wingdings" panose="05000000000000000000" pitchFamily="2" charset="2"/>
              <a:buChar char="Ø"/>
            </a:pPr>
            <a:r>
              <a:rPr lang="sq-AL" sz="2200" b="1" dirty="0"/>
              <a:t>Kanalet e ndihmës juridike të ndërsjellë:</a:t>
            </a:r>
          </a:p>
          <a:p>
            <a:pPr marL="0" lvl="1" indent="-342900" algn="just">
              <a:buFont typeface="Wingdings" pitchFamily="2" charset="2"/>
              <a:buChar char="Ø"/>
            </a:pPr>
            <a:endParaRPr lang="en-GB" sz="2200" dirty="0"/>
          </a:p>
          <a:p>
            <a:pPr marL="0" lvl="1" indent="-342900" algn="just">
              <a:buFont typeface="Wingdings" pitchFamily="2" charset="2"/>
              <a:buChar char="ü"/>
            </a:pPr>
            <a:r>
              <a:rPr lang="sq-AL" sz="2200" b="1" dirty="0"/>
              <a:t>Kanalet diplomatike</a:t>
            </a:r>
            <a:r>
              <a:rPr lang="sq-AL" sz="2200" dirty="0"/>
              <a:t>:</a:t>
            </a:r>
          </a:p>
          <a:p>
            <a:pPr marL="342900" lvl="1" indent="-342900" algn="just">
              <a:buFont typeface="Arial" panose="020B0604020202020204" pitchFamily="34" charset="0"/>
              <a:buChar char="•"/>
            </a:pPr>
            <a:r>
              <a:rPr lang="sq-AL" sz="2200" dirty="0"/>
              <a:t>zvogëlimi i përdorimit që nga themelimi i Autoriteteve Qendrore por ende përdoret në disa vende</a:t>
            </a:r>
          </a:p>
          <a:p>
            <a:pPr marL="342900" lvl="1" indent="-342900" algn="just">
              <a:buFont typeface="Arial" panose="020B0604020202020204" pitchFamily="34" charset="0"/>
              <a:buChar char="•"/>
            </a:pPr>
            <a:r>
              <a:rPr lang="sq-AL" sz="2200" dirty="0"/>
              <a:t>mund të mbështetemi në të kur nuk ka marrëveshje ndërmjet palëve dhe kërkohet letër porosi</a:t>
            </a:r>
          </a:p>
          <a:p>
            <a:pPr marL="342900" lvl="1" indent="-342900" algn="just">
              <a:buFont typeface="Arial" panose="020B0604020202020204" pitchFamily="34" charset="0"/>
              <a:buChar char="•"/>
            </a:pPr>
            <a:r>
              <a:rPr lang="sq-AL" sz="2200" dirty="0"/>
              <a:t>shihet si e pafavorshme pasi shton një shtresë shtesë në proces.</a:t>
            </a:r>
          </a:p>
        </p:txBody>
      </p:sp>
      <p:sp>
        <p:nvSpPr>
          <p:cNvPr id="5" name="Rectangle 4">
            <a:extLst>
              <a:ext uri="{FF2B5EF4-FFF2-40B4-BE49-F238E27FC236}">
                <a16:creationId xmlns:a16="http://schemas.microsoft.com/office/drawing/2014/main" xmlns="" id="{1EACF004-B2A6-D845-ACDC-43A94C95C364}"/>
              </a:ext>
            </a:extLst>
          </p:cNvPr>
          <p:cNvSpPr/>
          <p:nvPr/>
        </p:nvSpPr>
        <p:spPr>
          <a:xfrm>
            <a:off x="4838006" y="1116346"/>
            <a:ext cx="4184449" cy="5416868"/>
          </a:xfrm>
          <a:prstGeom prst="rect">
            <a:avLst/>
          </a:prstGeom>
        </p:spPr>
        <p:txBody>
          <a:bodyPr wrap="square">
            <a:spAutoFit/>
          </a:bodyPr>
          <a:lstStyle/>
          <a:p>
            <a:pPr marL="342900" lvl="2" indent="-342900">
              <a:buFont typeface="Wingdings" pitchFamily="2" charset="2"/>
              <a:buChar char="ü"/>
            </a:pPr>
            <a:r>
              <a:rPr lang="sq-AL" sz="2100" b="1" dirty="0"/>
              <a:t>Kanali i Interpolit</a:t>
            </a:r>
            <a:r>
              <a:rPr lang="sq-AL" sz="2100" dirty="0"/>
              <a:t>:</a:t>
            </a:r>
          </a:p>
          <a:p>
            <a:pPr marL="342900" lvl="2" indent="-342900" algn="just">
              <a:buFont typeface="Arial" panose="020B0604020202020204" pitchFamily="34" charset="0"/>
              <a:buChar char="•"/>
            </a:pPr>
            <a:r>
              <a:rPr lang="sq-AL" sz="2100" dirty="0"/>
              <a:t>prezantuar nga Konventa e </a:t>
            </a:r>
            <a:r>
              <a:rPr lang="sq-AL" sz="2100" dirty="0" err="1"/>
              <a:t>KiE</a:t>
            </a:r>
            <a:r>
              <a:rPr lang="sq-AL" sz="2100" dirty="0"/>
              <a:t>-së 1959 për kërkesa urgjente, avantazh - shpejtësia</a:t>
            </a:r>
          </a:p>
          <a:p>
            <a:pPr marL="342900" lvl="2" indent="-342900" algn="just">
              <a:buFont typeface="Arial" panose="020B0604020202020204" pitchFamily="34" charset="0"/>
              <a:buChar char="•"/>
            </a:pPr>
            <a:endParaRPr lang="en-GB" sz="1000" dirty="0"/>
          </a:p>
          <a:p>
            <a:pPr marL="342900" lvl="2" indent="-342900" algn="just">
              <a:buFont typeface="Wingdings" pitchFamily="2" charset="2"/>
              <a:buChar char="ü"/>
            </a:pPr>
            <a:r>
              <a:rPr lang="sq-AL" sz="2100" b="1" dirty="0"/>
              <a:t>Komunikimet e përshpejtuara</a:t>
            </a:r>
          </a:p>
          <a:p>
            <a:pPr marL="342900" lvl="2" indent="-342900" algn="just">
              <a:buFont typeface="Arial" panose="020B0604020202020204" pitchFamily="34" charset="0"/>
              <a:buChar char="•"/>
            </a:pPr>
            <a:r>
              <a:rPr lang="sq-AL" sz="2100" dirty="0"/>
              <a:t>Instrumentet e BE-së, </a:t>
            </a:r>
            <a:r>
              <a:rPr lang="sq-AL" sz="2100" dirty="0" err="1"/>
              <a:t>KiE</a:t>
            </a:r>
            <a:r>
              <a:rPr lang="sq-AL" sz="2100" dirty="0"/>
              <a:t>-së dhe OKB-së lejojnë transmetimin elektronik të kërkesave</a:t>
            </a:r>
          </a:p>
          <a:p>
            <a:pPr marL="342900" lvl="2" indent="-342900" algn="just">
              <a:buFont typeface="Arial" panose="020B0604020202020204" pitchFamily="34" charset="0"/>
              <a:buChar char="•"/>
            </a:pPr>
            <a:r>
              <a:rPr lang="sq-AL" sz="2100" dirty="0"/>
              <a:t>avantazh është shpejtësia por nevojitet një kanal i sigurt</a:t>
            </a:r>
          </a:p>
          <a:p>
            <a:pPr marL="342900" lvl="2" indent="-342900" algn="just">
              <a:buFont typeface="Arial" panose="020B0604020202020204" pitchFamily="34" charset="0"/>
              <a:buChar char="•"/>
            </a:pPr>
            <a:r>
              <a:rPr lang="sq-AL" sz="2100" dirty="0"/>
              <a:t>Instrumentet e OKB-së lejojnë bërjen e një kërkese gojore me kusht që të konfirmohet menjëherë me shkrim  </a:t>
            </a:r>
          </a:p>
        </p:txBody>
      </p:sp>
    </p:spTree>
    <p:extLst>
      <p:ext uri="{BB962C8B-B14F-4D97-AF65-F5344CB8AC3E}">
        <p14:creationId xmlns:p14="http://schemas.microsoft.com/office/powerpoint/2010/main" xmlns="" val="3623166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Kanalet e komunikimit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lvl="1" indent="-342900">
              <a:buFont typeface="Wingdings" panose="05000000000000000000" pitchFamily="2" charset="2"/>
              <a:buChar char="Ø"/>
            </a:pPr>
            <a:r>
              <a:rPr lang="sq-AL" sz="2200" b="1"/>
              <a:t>Kanalet e ndihmës juridike të ndërsjellë:</a:t>
            </a:r>
          </a:p>
          <a:p>
            <a:pPr marL="342900" lvl="1" indent="-342900">
              <a:buFont typeface="Wingdings" panose="05000000000000000000" pitchFamily="2" charset="2"/>
              <a:buChar char="Ø"/>
            </a:pPr>
            <a:endParaRPr lang="sr-Latn-RS" sz="2200" b="1" dirty="0"/>
          </a:p>
          <a:p>
            <a:pPr marL="342900" lvl="1" indent="-342900">
              <a:buFont typeface="Wingdings" panose="05000000000000000000" pitchFamily="2" charset="2"/>
              <a:buChar char="Ø"/>
            </a:pPr>
            <a:r>
              <a:rPr lang="sq-AL" sz="2200" b="1"/>
              <a:t>Kanale që mbështesin shkëmbimin spontan të informacionit të NJN-së:</a:t>
            </a:r>
          </a:p>
          <a:p>
            <a:pPr marL="0" lvl="2"/>
            <a:endParaRPr lang="en-GB" sz="2200" dirty="0"/>
          </a:p>
          <a:p>
            <a:pPr marL="342900" lvl="2" indent="-342900" algn="just">
              <a:buFont typeface="Arial" panose="020B0604020202020204" pitchFamily="34" charset="0"/>
              <a:buChar char="•"/>
            </a:pPr>
            <a:r>
              <a:rPr lang="sq-AL" sz="2200"/>
              <a:t>Neni 11 i Protokollit të dytë shtesë të Konventës së vitit 1959</a:t>
            </a:r>
          </a:p>
          <a:p>
            <a:pPr marL="342900" lvl="2" indent="-342900" algn="just">
              <a:buFont typeface="Arial" panose="020B0604020202020204" pitchFamily="34" charset="0"/>
              <a:buChar char="•"/>
            </a:pPr>
            <a:r>
              <a:rPr lang="sq-AL" sz="2200"/>
              <a:t>Neni 26 dhe 35 i Konventës së KiE-së për Krimin Kibernetik</a:t>
            </a:r>
          </a:p>
          <a:p>
            <a:pPr marL="342900" lvl="2" indent="-342900" algn="just">
              <a:buFont typeface="Arial" panose="020B0604020202020204" pitchFamily="34" charset="0"/>
              <a:buChar char="•"/>
            </a:pPr>
            <a:r>
              <a:rPr lang="sq-AL" sz="2200"/>
              <a:t>ndryshe rrjeti 24/7</a:t>
            </a:r>
          </a:p>
          <a:p>
            <a:pPr marL="342900" lvl="2" indent="-342900" algn="just">
              <a:buFont typeface="Arial" panose="020B0604020202020204" pitchFamily="34" charset="0"/>
              <a:buChar char="•"/>
            </a:pPr>
            <a:r>
              <a:rPr lang="sq-AL" sz="2200"/>
              <a:t>funksional në bashkëpunimin polici me polici                                </a:t>
            </a:r>
          </a:p>
        </p:txBody>
      </p:sp>
      <p:sp>
        <p:nvSpPr>
          <p:cNvPr id="8" name="Rectangle 7">
            <a:extLst>
              <a:ext uri="{FF2B5EF4-FFF2-40B4-BE49-F238E27FC236}">
                <a16:creationId xmlns:a16="http://schemas.microsoft.com/office/drawing/2014/main" xmlns="" id="{6341669B-9096-8040-AECD-5681DBB477E7}"/>
              </a:ext>
            </a:extLst>
          </p:cNvPr>
          <p:cNvSpPr/>
          <p:nvPr/>
        </p:nvSpPr>
        <p:spPr>
          <a:xfrm>
            <a:off x="4693773" y="1151438"/>
            <a:ext cx="4328683" cy="5586145"/>
          </a:xfrm>
          <a:prstGeom prst="rect">
            <a:avLst/>
          </a:prstGeom>
        </p:spPr>
        <p:txBody>
          <a:bodyPr wrap="square">
            <a:spAutoFit/>
          </a:bodyPr>
          <a:lstStyle/>
          <a:p>
            <a:pPr marL="342900" lvl="1" indent="-342900" algn="just">
              <a:buFont typeface="Wingdings" pitchFamily="2" charset="2"/>
              <a:buChar char="ü"/>
            </a:pPr>
            <a:r>
              <a:rPr lang="sq-AL" sz="2200" b="1" dirty="0"/>
              <a:t>Kanale që mbështesin shkëmbimin e praktikave më të mira në krimin </a:t>
            </a:r>
            <a:r>
              <a:rPr lang="sq-AL" sz="2200" b="1" dirty="0" err="1"/>
              <a:t>kibernetik</a:t>
            </a:r>
            <a:r>
              <a:rPr lang="sq-AL" sz="2200" b="1" dirty="0"/>
              <a:t> dhe marrjen e provave elektronike:</a:t>
            </a:r>
          </a:p>
          <a:p>
            <a:pPr marL="342900" lvl="1" indent="-342900" algn="just">
              <a:buFont typeface="Wingdings" pitchFamily="2" charset="2"/>
              <a:buChar char="ü"/>
            </a:pPr>
            <a:endParaRPr lang="en-GB" sz="1100" dirty="0"/>
          </a:p>
          <a:p>
            <a:pPr marL="342900" lvl="1" indent="-342900" algn="just">
              <a:buFont typeface="Arial" panose="020B0604020202020204" pitchFamily="34" charset="0"/>
              <a:buChar char="•"/>
            </a:pPr>
            <a:r>
              <a:rPr lang="sq-AL" sz="2200" dirty="0"/>
              <a:t>Rrjeti Gjyqësor Evropian i Krimit </a:t>
            </a:r>
            <a:r>
              <a:rPr lang="sq-AL" sz="2200" dirty="0" err="1"/>
              <a:t>Kibernetik</a:t>
            </a:r>
            <a:r>
              <a:rPr lang="sq-AL" sz="2200" dirty="0"/>
              <a:t> - EJCN (me qendër në </a:t>
            </a:r>
            <a:r>
              <a:rPr lang="sq-AL" sz="2200" dirty="0" err="1"/>
              <a:t>Eurojust</a:t>
            </a:r>
            <a:r>
              <a:rPr lang="sq-AL" sz="2200" dirty="0"/>
              <a:t> por jo i kufizuar në BE</a:t>
            </a:r>
          </a:p>
          <a:p>
            <a:pPr marL="342900" lvl="1" indent="-342900" algn="just">
              <a:buFont typeface="Arial" panose="020B0604020202020204" pitchFamily="34" charset="0"/>
              <a:buChar char="•"/>
            </a:pPr>
            <a:endParaRPr lang="en-GB" sz="2200" b="1" dirty="0"/>
          </a:p>
          <a:p>
            <a:pPr marL="342900" lvl="2" indent="-342900" algn="just">
              <a:buFont typeface="Arial" panose="020B0604020202020204" pitchFamily="34" charset="0"/>
              <a:buChar char="•"/>
            </a:pPr>
            <a:r>
              <a:rPr lang="sq-AL" sz="2200" dirty="0"/>
              <a:t>GPEN (bazuar në Shoqatën Ndërkombëtare të prokurorëve)</a:t>
            </a:r>
          </a:p>
          <a:p>
            <a:pPr marL="342900" lvl="2" indent="-342900" algn="just">
              <a:buFont typeface="Arial" panose="020B0604020202020204" pitchFamily="34" charset="0"/>
              <a:buChar char="•"/>
            </a:pPr>
            <a:endParaRPr lang="en-GB" sz="1200" dirty="0"/>
          </a:p>
          <a:p>
            <a:pPr marL="342900" lvl="2" indent="-342900" algn="just">
              <a:buFont typeface="Wingdings" pitchFamily="2" charset="2"/>
              <a:buChar char="ü"/>
            </a:pPr>
            <a:r>
              <a:rPr lang="sq-AL" sz="2200" b="1" dirty="0"/>
              <a:t>Kanale tjera</a:t>
            </a:r>
            <a:r>
              <a:rPr lang="sq-AL" sz="2200" dirty="0"/>
              <a:t>:</a:t>
            </a:r>
          </a:p>
          <a:p>
            <a:pPr marL="342900" lvl="2" indent="-342900" algn="just">
              <a:buFont typeface="Arial" panose="020B0604020202020204" pitchFamily="34" charset="0"/>
              <a:buChar char="•"/>
            </a:pPr>
            <a:r>
              <a:rPr lang="sq-AL" sz="2200" dirty="0"/>
              <a:t>Ekipet e përbashkëta hetuese</a:t>
            </a:r>
          </a:p>
        </p:txBody>
      </p:sp>
    </p:spTree>
    <p:extLst>
      <p:ext uri="{BB962C8B-B14F-4D97-AF65-F5344CB8AC3E}">
        <p14:creationId xmlns:p14="http://schemas.microsoft.com/office/powerpoint/2010/main" xmlns="" val="1175200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q-AL" sz="3200" b="1">
                <a:ea typeface="ＭＳ Ｐゴシック" pitchFamily="34" charset="-128"/>
              </a:rPr>
              <a:t>Kanalet e komunikimit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60084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Ndihma juridike e ndërsjellë </a:t>
            </a:r>
          </a:p>
          <a:p>
            <a:pPr marL="0" indent="0" algn="r">
              <a:buFont typeface="Arial" charset="0"/>
              <a:buNone/>
              <a:defRPr/>
            </a:pPr>
            <a:r>
              <a:rPr lang="sq-AL" sz="3200" b="1">
                <a:solidFill>
                  <a:schemeClr val="bg1"/>
                </a:solidFill>
              </a:rPr>
              <a:t>Procedurat dhe praktika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496437"/>
            <a:ext cx="8525021" cy="1865126"/>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endParaRPr lang="en-GB" sz="3200" b="1" dirty="0">
              <a:ea typeface="ＭＳ Ｐゴシック" charset="0"/>
            </a:endParaRPr>
          </a:p>
          <a:p>
            <a:pPr algn="ctr" eaLnBrk="1" hangingPunct="1"/>
            <a:r>
              <a:rPr lang="sq-AL" sz="3200" b="1"/>
              <a:t>Kërkesa dhe konsideratat ligjore të Ndihmës Juridike të Ndërsjellë</a:t>
            </a:r>
          </a:p>
        </p:txBody>
      </p:sp>
    </p:spTree>
    <p:extLst>
      <p:ext uri="{BB962C8B-B14F-4D97-AF65-F5344CB8AC3E}">
        <p14:creationId xmlns:p14="http://schemas.microsoft.com/office/powerpoint/2010/main" xmlns="" val="4167691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693866"/>
          </a:xfrm>
          <a:prstGeom prst="rect">
            <a:avLst/>
          </a:prstGeom>
        </p:spPr>
        <p:txBody>
          <a:bodyPr>
            <a:spAutoFit/>
          </a:bodyPr>
          <a:lstStyle/>
          <a:p>
            <a:pPr marL="0" lvl="1" indent="-342900" algn="just">
              <a:buFont typeface="Wingdings" pitchFamily="2" charset="2"/>
              <a:buChar char="Ø"/>
            </a:pPr>
            <a:r>
              <a:rPr lang="sq-AL" sz="2200" b="1" dirty="0"/>
              <a:t>Forma e kërkesës</a:t>
            </a:r>
            <a:r>
              <a:rPr lang="sq-AL" sz="2200" dirty="0"/>
              <a:t>:</a:t>
            </a:r>
          </a:p>
          <a:p>
            <a:pPr marL="0" lvl="1" indent="-342900" algn="just">
              <a:buFont typeface="Wingdings" pitchFamily="2" charset="2"/>
              <a:buChar char="Ø"/>
            </a:pPr>
            <a:endParaRPr lang="en-GB" sz="2200" i="1" dirty="0"/>
          </a:p>
          <a:p>
            <a:pPr marL="342900" lvl="1" indent="-342900" algn="just">
              <a:buFont typeface="Wingdings" pitchFamily="2" charset="2"/>
              <a:buChar char="ü"/>
            </a:pPr>
            <a:r>
              <a:rPr lang="sq-AL" sz="2000" i="1" dirty="0"/>
              <a:t>Kërkesa e Ndihmës Juridike të Ndërsjellë është një mandat i dhënë nga një shtet një shteti tjetër për të ndërmarrë veprime të caktuara hetimore dhe/ose të tjera gjyqësore në emër të tij</a:t>
            </a:r>
          </a:p>
          <a:p>
            <a:pPr marL="342900" lvl="1" indent="-342900" algn="just">
              <a:buFont typeface="Arial" panose="020B0604020202020204" pitchFamily="34" charset="0"/>
              <a:buChar char="•"/>
            </a:pPr>
            <a:r>
              <a:rPr lang="sq-AL" sz="2000" dirty="0"/>
              <a:t>konsensusi ndërmjet instrumenteve të shqyrtuara në Pjesën 1 (</a:t>
            </a:r>
            <a:r>
              <a:rPr lang="sq-AL" sz="2000" dirty="0" err="1"/>
              <a:t>KiE</a:t>
            </a:r>
            <a:r>
              <a:rPr lang="sq-AL" sz="2000" dirty="0"/>
              <a:t>, BE, OKB) që kërkesa e NJN-së kërkohet të jetë me shkrim</a:t>
            </a:r>
          </a:p>
          <a:p>
            <a:pPr marL="342900" lvl="1" indent="-342900" algn="just">
              <a:buFont typeface="Arial" panose="020B0604020202020204" pitchFamily="34" charset="0"/>
              <a:buChar char="•"/>
            </a:pPr>
            <a:r>
              <a:rPr lang="sq-AL" sz="2000" dirty="0"/>
              <a:t>i zgjeruar në instrumentet e BE-së dhe neni 4 (9) Protokolli i 2-të i Këshillit të Evropës, Konventa e vitit 1959 </a:t>
            </a:r>
            <a:r>
              <a:rPr lang="sq-AL" sz="2000" b="1" dirty="0"/>
              <a:t>për të përfshirë kërkesat e bëra me ndonjë mjet për të prodhuar një shënim me shkrim</a:t>
            </a:r>
          </a:p>
        </p:txBody>
      </p:sp>
      <p:sp>
        <p:nvSpPr>
          <p:cNvPr id="8" name="Rectangle 7">
            <a:extLst>
              <a:ext uri="{FF2B5EF4-FFF2-40B4-BE49-F238E27FC236}">
                <a16:creationId xmlns:a16="http://schemas.microsoft.com/office/drawing/2014/main" xmlns="" id="{6341669B-9096-8040-AECD-5681DBB477E7}"/>
              </a:ext>
            </a:extLst>
          </p:cNvPr>
          <p:cNvSpPr/>
          <p:nvPr/>
        </p:nvSpPr>
        <p:spPr>
          <a:xfrm>
            <a:off x="4716601" y="1504013"/>
            <a:ext cx="4343750" cy="4154984"/>
          </a:xfrm>
          <a:prstGeom prst="rect">
            <a:avLst/>
          </a:prstGeom>
        </p:spPr>
        <p:txBody>
          <a:bodyPr wrap="square">
            <a:spAutoFit/>
          </a:bodyPr>
          <a:lstStyle/>
          <a:p>
            <a:pPr marL="342900" lvl="3" indent="-342900" algn="just">
              <a:buFont typeface="Arial" panose="020B0604020202020204" pitchFamily="34" charset="0"/>
              <a:buChar char="•"/>
            </a:pPr>
            <a:r>
              <a:rPr lang="sq-AL" sz="2200" dirty="0"/>
              <a:t>përjashtimisht, kërkesat e NJN-së (p.sh. UNTOC dhe UNCAC) mund të bëhen me gojë me kusht që kërkesa të konfirmohet me shkrim</a:t>
            </a:r>
          </a:p>
          <a:p>
            <a:pPr marL="342900" lvl="3" indent="-342900" algn="just">
              <a:buFont typeface="Arial" panose="020B0604020202020204" pitchFamily="34" charset="0"/>
              <a:buChar char="•"/>
            </a:pPr>
            <a:r>
              <a:rPr lang="sq-AL" sz="2200" dirty="0"/>
              <a:t>nuk ka ndonjë formë standarde për kërkesën e NJN-së por instrumentet mbështeten nga mjete të ndryshme elektronike</a:t>
            </a:r>
          </a:p>
          <a:p>
            <a:pPr marL="342900" lvl="3" indent="-342900" algn="just">
              <a:buFont typeface="Arial" panose="020B0604020202020204" pitchFamily="34" charset="0"/>
              <a:buChar char="•"/>
            </a:pPr>
            <a:r>
              <a:rPr lang="sq-AL" sz="2200" dirty="0"/>
              <a:t>udhëzimet kombëtare të lëshuara nga autoritetet qendrore mund të jenë gjithashtu të </a:t>
            </a:r>
            <a:r>
              <a:rPr lang="sq-AL" sz="2200" dirty="0" err="1"/>
              <a:t>disponueshme</a:t>
            </a:r>
            <a:r>
              <a:rPr lang="sq-AL" sz="2200" dirty="0"/>
              <a:t>.</a:t>
            </a:r>
          </a:p>
        </p:txBody>
      </p:sp>
    </p:spTree>
    <p:extLst>
      <p:ext uri="{BB962C8B-B14F-4D97-AF65-F5344CB8AC3E}">
        <p14:creationId xmlns:p14="http://schemas.microsoft.com/office/powerpoint/2010/main" xmlns="" val="676200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89546"/>
            <a:ext cx="4572000" cy="4493538"/>
          </a:xfrm>
          <a:prstGeom prst="rect">
            <a:avLst/>
          </a:prstGeom>
        </p:spPr>
        <p:txBody>
          <a:bodyPr>
            <a:spAutoFit/>
          </a:bodyPr>
          <a:lstStyle/>
          <a:p>
            <a:pPr marL="0" lvl="1" indent="-342900">
              <a:buFont typeface="Wingdings" pitchFamily="2" charset="2"/>
              <a:buChar char="Ø"/>
            </a:pPr>
            <a:r>
              <a:rPr lang="sq-AL" sz="2200" b="1"/>
              <a:t>Përmbajtja e kërkesës</a:t>
            </a:r>
            <a:r>
              <a:rPr lang="sq-AL" sz="2200"/>
              <a:t>:</a:t>
            </a:r>
          </a:p>
          <a:p>
            <a:pPr marL="0" lvl="1" indent="-342900">
              <a:buFont typeface="Wingdings" pitchFamily="2" charset="2"/>
              <a:buChar char="Ø"/>
            </a:pPr>
            <a:endParaRPr lang="en-GB" sz="2200" dirty="0"/>
          </a:p>
          <a:p>
            <a:pPr marL="0" lvl="1" indent="-342900">
              <a:buFont typeface="Wingdings" pitchFamily="2" charset="2"/>
              <a:buChar char="ü"/>
            </a:pPr>
            <a:r>
              <a:rPr lang="sq-AL" sz="2200" b="1"/>
              <a:t>Të dhënat bazike </a:t>
            </a:r>
            <a:r>
              <a:rPr lang="sq-AL" sz="2200"/>
              <a:t>për t’u përfshirë:</a:t>
            </a:r>
          </a:p>
          <a:p>
            <a:pPr marL="0" lvl="1" indent="-342900">
              <a:buFont typeface="Wingdings" pitchFamily="2" charset="2"/>
              <a:buChar char="ü"/>
            </a:pPr>
            <a:endParaRPr lang="en-GB" sz="2200" dirty="0"/>
          </a:p>
          <a:p>
            <a:pPr marL="342900" lvl="1" indent="-342900">
              <a:buFont typeface="Arial" panose="020B0604020202020204" pitchFamily="34" charset="0"/>
              <a:buChar char="•"/>
            </a:pPr>
            <a:r>
              <a:rPr lang="sq-AL" sz="2200"/>
              <a:t>autoritetin që bën kërkesën</a:t>
            </a:r>
          </a:p>
          <a:p>
            <a:pPr marL="342900" lvl="1" indent="-342900">
              <a:buFont typeface="Arial" panose="020B0604020202020204" pitchFamily="34" charset="0"/>
              <a:buChar char="•"/>
            </a:pPr>
            <a:r>
              <a:rPr lang="sq-AL" sz="2200"/>
              <a:t>bazat ligjore të kërkesës</a:t>
            </a:r>
          </a:p>
          <a:p>
            <a:pPr marL="342900" lvl="1" indent="-342900">
              <a:buFont typeface="Arial" panose="020B0604020202020204" pitchFamily="34" charset="0"/>
              <a:buChar char="•"/>
            </a:pPr>
            <a:r>
              <a:rPr lang="sq-AL" sz="2200"/>
              <a:t>objektin dhe arsyen e kërkesës</a:t>
            </a:r>
          </a:p>
          <a:p>
            <a:pPr marL="342900" lvl="1" indent="-342900">
              <a:buFont typeface="Arial" panose="020B0604020202020204" pitchFamily="34" charset="0"/>
              <a:buChar char="•"/>
            </a:pPr>
            <a:r>
              <a:rPr lang="sq-AL" sz="2200"/>
              <a:t>identitetin dhe kombësinë e personit në fjalë</a:t>
            </a:r>
          </a:p>
          <a:p>
            <a:pPr marL="342900" lvl="1" indent="-342900">
              <a:buFont typeface="Arial" panose="020B0604020202020204" pitchFamily="34" charset="0"/>
              <a:buChar char="•"/>
            </a:pPr>
            <a:r>
              <a:rPr lang="sq-AL" sz="2200"/>
              <a:t>një përmbledhje të fakteve</a:t>
            </a:r>
          </a:p>
          <a:p>
            <a:pPr marL="0" lvl="1" indent="-342900">
              <a:buFont typeface="Wingdings" pitchFamily="2" charset="2"/>
              <a:buChar char="Ø"/>
            </a:pPr>
            <a:endParaRPr lang="en-GB" sz="2200" dirty="0"/>
          </a:p>
        </p:txBody>
      </p:sp>
      <p:sp>
        <p:nvSpPr>
          <p:cNvPr id="5" name="Rectangle 4">
            <a:extLst>
              <a:ext uri="{FF2B5EF4-FFF2-40B4-BE49-F238E27FC236}">
                <a16:creationId xmlns:a16="http://schemas.microsoft.com/office/drawing/2014/main" xmlns="" id="{E02DD4E3-8786-B44C-A1D2-25F542548DE1}"/>
              </a:ext>
            </a:extLst>
          </p:cNvPr>
          <p:cNvSpPr/>
          <p:nvPr/>
        </p:nvSpPr>
        <p:spPr>
          <a:xfrm>
            <a:off x="4616261" y="1646210"/>
            <a:ext cx="4572000" cy="4154984"/>
          </a:xfrm>
          <a:prstGeom prst="rect">
            <a:avLst/>
          </a:prstGeom>
        </p:spPr>
        <p:txBody>
          <a:bodyPr>
            <a:spAutoFit/>
          </a:bodyPr>
          <a:lstStyle/>
          <a:p>
            <a:pPr marL="342900" lvl="1" indent="-342900">
              <a:buFont typeface="Wingdings" pitchFamily="2" charset="2"/>
              <a:buChar char="ü"/>
            </a:pPr>
            <a:r>
              <a:rPr lang="sq-AL" sz="2200" b="1"/>
              <a:t>Të dhëna shtesë </a:t>
            </a:r>
            <a:r>
              <a:rPr lang="sq-AL" sz="2200"/>
              <a:t>mund të kërkohen:</a:t>
            </a:r>
          </a:p>
          <a:p>
            <a:pPr marL="342900" lvl="1" indent="-342900">
              <a:buFont typeface="Wingdings" pitchFamily="2" charset="2"/>
              <a:buChar char="ü"/>
            </a:pPr>
            <a:endParaRPr lang="en-GB" sz="2200" dirty="0"/>
          </a:p>
          <a:p>
            <a:pPr marL="342900" lvl="1" indent="-342900">
              <a:buFont typeface="Arial" panose="020B0604020202020204" pitchFamily="34" charset="0"/>
              <a:buChar char="•"/>
            </a:pPr>
            <a:r>
              <a:rPr lang="sq-AL" sz="2200"/>
              <a:t>në lidhje me provat elektronike, duhet të jini shumë specifik për periudhat kohore me interes</a:t>
            </a:r>
          </a:p>
          <a:p>
            <a:pPr marL="342900" lvl="1" indent="-342900">
              <a:buFont typeface="Arial" panose="020B0604020202020204" pitchFamily="34" charset="0"/>
              <a:buChar char="•"/>
            </a:pPr>
            <a:r>
              <a:rPr lang="sq-AL" sz="2200"/>
              <a:t>kategoritë e të dhënave të kërkuara, p.sh. Për abonuesin, trafikun dhe përmbajtjen,</a:t>
            </a:r>
          </a:p>
          <a:p>
            <a:pPr marL="342900" lvl="1" indent="-342900">
              <a:buFont typeface="Arial" panose="020B0604020202020204" pitchFamily="34" charset="0"/>
              <a:buChar char="•"/>
            </a:pPr>
            <a:r>
              <a:rPr lang="sq-AL" sz="2200"/>
              <a:t>adresën e banimit dhe telefonin si dhe e-mailin, të dhënat e përdoruesit dhe të tjera.</a:t>
            </a:r>
          </a:p>
          <a:p>
            <a:pPr marL="342900" lvl="1" indent="-342900">
              <a:buFont typeface="Arial" panose="020B0604020202020204" pitchFamily="34" charset="0"/>
              <a:buChar char="•"/>
            </a:pPr>
            <a:endParaRPr lang="en-GB" sz="2200" dirty="0"/>
          </a:p>
        </p:txBody>
      </p:sp>
    </p:spTree>
    <p:extLst>
      <p:ext uri="{BB962C8B-B14F-4D97-AF65-F5344CB8AC3E}">
        <p14:creationId xmlns:p14="http://schemas.microsoft.com/office/powerpoint/2010/main" xmlns="" val="38125835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376003" cy="5632311"/>
          </a:xfrm>
          <a:prstGeom prst="rect">
            <a:avLst/>
          </a:prstGeom>
        </p:spPr>
        <p:txBody>
          <a:bodyPr wrap="square">
            <a:spAutoFit/>
          </a:bodyPr>
          <a:lstStyle/>
          <a:p>
            <a:pPr marL="0" lvl="1" indent="-342900">
              <a:buFont typeface="Wingdings" pitchFamily="2" charset="2"/>
              <a:buChar char="Ø"/>
            </a:pPr>
            <a:r>
              <a:rPr lang="sq-AL" sz="2000" b="1" dirty="0"/>
              <a:t>Aplikimi i ligjit të brendshëm</a:t>
            </a:r>
            <a:r>
              <a:rPr lang="sq-AL" sz="2000" dirty="0"/>
              <a:t>:</a:t>
            </a:r>
          </a:p>
          <a:p>
            <a:pPr marL="0" lvl="1" indent="-342900">
              <a:buFont typeface="Wingdings" pitchFamily="2" charset="2"/>
              <a:buChar char="ü"/>
            </a:pPr>
            <a:endParaRPr lang="en-GB" sz="2000" dirty="0"/>
          </a:p>
          <a:p>
            <a:pPr marL="342900" lvl="1" indent="-342900" algn="just">
              <a:buFont typeface="Wingdings" panose="05000000000000000000" pitchFamily="2" charset="2"/>
              <a:buChar char="ü"/>
            </a:pPr>
            <a:r>
              <a:rPr lang="sq-AL" sz="2000" i="1" dirty="0"/>
              <a:t>Kërkesat e NJN-së duhet të ekzekutohen në përputhje me ligjin e palës që i drejtohet kërkesa</a:t>
            </a:r>
          </a:p>
          <a:p>
            <a:pPr marL="342900" lvl="1" indent="-342900" algn="just">
              <a:buFont typeface="Arial" panose="020B0604020202020204" pitchFamily="34" charset="0"/>
              <a:buChar char="•"/>
            </a:pPr>
            <a:r>
              <a:rPr lang="sq-AL" sz="2000" b="1" dirty="0"/>
              <a:t>Konventa e Krimit </a:t>
            </a:r>
            <a:r>
              <a:rPr lang="sq-AL" sz="2000" b="1" dirty="0" err="1"/>
              <a:t>Kibernetik</a:t>
            </a:r>
            <a:r>
              <a:rPr lang="sq-AL" sz="2000" dirty="0"/>
              <a:t> kërkon që të gjitha palët të miratojnë të njëjtat masa procedurale në ligjin e brendshëm (A 29 - 35) - mund të zbatohet kriminaliteti i dyfishtë,</a:t>
            </a:r>
          </a:p>
          <a:p>
            <a:pPr marL="342900" lvl="1" indent="-342900" algn="just">
              <a:buFont typeface="Arial" panose="020B0604020202020204" pitchFamily="34" charset="0"/>
              <a:buChar char="•"/>
            </a:pPr>
            <a:r>
              <a:rPr lang="sq-AL" sz="2000" b="1" dirty="0"/>
              <a:t>masat do t'u nënshtrohen </a:t>
            </a:r>
            <a:r>
              <a:rPr lang="sq-AL" sz="2000" dirty="0"/>
              <a:t>kërkesave ligjore të brendshme </a:t>
            </a:r>
          </a:p>
          <a:p>
            <a:pPr marL="342900" lvl="1" indent="-342900" algn="just">
              <a:buFont typeface="Arial" panose="020B0604020202020204" pitchFamily="34" charset="0"/>
              <a:buChar char="•"/>
            </a:pPr>
            <a:r>
              <a:rPr lang="sq-AL" sz="2000" b="1" dirty="0"/>
              <a:t>çdo kërkesë procedurale ose formale</a:t>
            </a:r>
            <a:r>
              <a:rPr lang="sq-AL" sz="2000" dirty="0"/>
              <a:t> për </a:t>
            </a:r>
            <a:r>
              <a:rPr lang="sq-AL" sz="2000" dirty="0" err="1"/>
              <a:t>pranueshmërinë</a:t>
            </a:r>
            <a:r>
              <a:rPr lang="sq-AL" sz="2000" dirty="0"/>
              <a:t> e provave duhet të referohet në kërkesë </a:t>
            </a:r>
          </a:p>
        </p:txBody>
      </p:sp>
      <p:sp>
        <p:nvSpPr>
          <p:cNvPr id="5" name="Rectangle 4">
            <a:extLst>
              <a:ext uri="{FF2B5EF4-FFF2-40B4-BE49-F238E27FC236}">
                <a16:creationId xmlns:a16="http://schemas.microsoft.com/office/drawing/2014/main" xmlns="" id="{E02DD4E3-8786-B44C-A1D2-25F542548DE1}"/>
              </a:ext>
            </a:extLst>
          </p:cNvPr>
          <p:cNvSpPr/>
          <p:nvPr/>
        </p:nvSpPr>
        <p:spPr>
          <a:xfrm>
            <a:off x="4646454" y="894204"/>
            <a:ext cx="4376002" cy="5586145"/>
          </a:xfrm>
          <a:prstGeom prst="rect">
            <a:avLst/>
          </a:prstGeom>
        </p:spPr>
        <p:txBody>
          <a:bodyPr wrap="square">
            <a:spAutoFit/>
          </a:bodyPr>
          <a:lstStyle/>
          <a:p>
            <a:pPr marL="342900" lvl="2" indent="-342900" algn="just">
              <a:buFont typeface="Arial" panose="020B0604020202020204" pitchFamily="34" charset="0"/>
              <a:buChar char="•"/>
            </a:pPr>
            <a:r>
              <a:rPr lang="sq-AL" sz="2100" b="1" dirty="0"/>
              <a:t>mos supozoni</a:t>
            </a:r>
            <a:r>
              <a:rPr lang="sq-AL" sz="2100" dirty="0"/>
              <a:t> se kërkesat e brendshme ligjore të vendeve të tjera janë të njëjta ose të ngjashme me ato tuajat</a:t>
            </a:r>
          </a:p>
          <a:p>
            <a:pPr marL="342900" lvl="2" indent="-342900" algn="just">
              <a:buFont typeface="Arial" panose="020B0604020202020204" pitchFamily="34" charset="0"/>
              <a:buChar char="•"/>
            </a:pPr>
            <a:r>
              <a:rPr lang="sq-AL" sz="2100" b="1" dirty="0"/>
              <a:t>në përgjithësi, masa e kërkuar sa më ndërhyrëse</a:t>
            </a:r>
            <a:r>
              <a:rPr lang="sq-AL" sz="2100" dirty="0"/>
              <a:t> të jetë, aq më shumë justifikim do t'ju duhet t'i jepni shtetit të kërkuar</a:t>
            </a:r>
          </a:p>
          <a:p>
            <a:pPr marL="342900" lvl="2" indent="-342900" algn="just">
              <a:buFont typeface="Arial" panose="020B0604020202020204" pitchFamily="34" charset="0"/>
              <a:buChar char="•"/>
            </a:pPr>
            <a:r>
              <a:rPr lang="sq-AL" sz="2100" b="1" dirty="0"/>
              <a:t>mbani në mend</a:t>
            </a:r>
            <a:r>
              <a:rPr lang="sq-AL" sz="2100" dirty="0"/>
              <a:t> se autoritetet kompetente në shtetin që merr kërkesën do të duhet të kenë informacion të mjaftueshëm për të përmbushur ligjin e brendshëm të zbatueshëm për marrjen e një urdhri për paraqitjen e të dhënave ose urdhër kërkimi</a:t>
            </a:r>
          </a:p>
        </p:txBody>
      </p:sp>
    </p:spTree>
    <p:extLst>
      <p:ext uri="{BB962C8B-B14F-4D97-AF65-F5344CB8AC3E}">
        <p14:creationId xmlns:p14="http://schemas.microsoft.com/office/powerpoint/2010/main" xmlns="" val="756757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graphicFrame>
        <p:nvGraphicFramePr>
          <p:cNvPr id="6" name="Diagram 5">
            <a:extLst>
              <a:ext uri="{FF2B5EF4-FFF2-40B4-BE49-F238E27FC236}">
                <a16:creationId xmlns:a16="http://schemas.microsoft.com/office/drawing/2014/main" xmlns="" id="{90B515B2-3871-4A0C-AB20-35DB89A586CE}"/>
              </a:ext>
            </a:extLst>
          </p:cNvPr>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xmlns="" val="314800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graphicEl>
                                              <a:dgm id="{A2F54516-55C0-4C75-9C2C-BBDD7DD40C0E}"/>
                                            </p:graphicEl>
                                          </p:spTgt>
                                        </p:tgtEl>
                                        <p:attrNameLst>
                                          <p:attrName>style.visibility</p:attrName>
                                        </p:attrNameLst>
                                      </p:cBhvr>
                                      <p:to>
                                        <p:strVal val="visible"/>
                                      </p:to>
                                    </p:set>
                                    <p:anim calcmode="lin" valueType="num">
                                      <p:cBhvr additive="base">
                                        <p:cTn id="7" dur="750" fill="hold"/>
                                        <p:tgtEl>
                                          <p:spTgt spid="6">
                                            <p:graphicEl>
                                              <a:dgm id="{A2F54516-55C0-4C75-9C2C-BBDD7DD40C0E}"/>
                                            </p:graphicEl>
                                          </p:spTgt>
                                        </p:tgtEl>
                                        <p:attrNameLst>
                                          <p:attrName>ppt_x</p:attrName>
                                        </p:attrNameLst>
                                      </p:cBhvr>
                                      <p:tavLst>
                                        <p:tav tm="0">
                                          <p:val>
                                            <p:strVal val="0-#ppt_w/2"/>
                                          </p:val>
                                        </p:tav>
                                        <p:tav tm="100000">
                                          <p:val>
                                            <p:strVal val="#ppt_x"/>
                                          </p:val>
                                        </p:tav>
                                      </p:tavLst>
                                    </p:anim>
                                    <p:anim calcmode="lin" valueType="num">
                                      <p:cBhvr additive="base">
                                        <p:cTn id="8" dur="750" fill="hold"/>
                                        <p:tgtEl>
                                          <p:spTgt spid="6">
                                            <p:graphicEl>
                                              <a:dgm id="{A2F54516-55C0-4C75-9C2C-BBDD7DD40C0E}"/>
                                            </p:graphicEl>
                                          </p:spTgt>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childTnLst>
                                    <p:set>
                                      <p:cBhvr>
                                        <p:cTn id="11" dur="1" fill="hold">
                                          <p:stCondLst>
                                            <p:cond delay="0"/>
                                          </p:stCondLst>
                                        </p:cTn>
                                        <p:tgtEl>
                                          <p:spTgt spid="6">
                                            <p:graphicEl>
                                              <a:dgm id="{824B2713-2598-4860-8F45-C0BB7436738C}"/>
                                            </p:graphicEl>
                                          </p:spTgt>
                                        </p:tgtEl>
                                        <p:attrNameLst>
                                          <p:attrName>style.visibility</p:attrName>
                                        </p:attrNameLst>
                                      </p:cBhvr>
                                      <p:to>
                                        <p:strVal val="visible"/>
                                      </p:to>
                                    </p:set>
                                    <p:anim calcmode="lin" valueType="num">
                                      <p:cBhvr additive="base">
                                        <p:cTn id="12" dur="750" fill="hold"/>
                                        <p:tgtEl>
                                          <p:spTgt spid="6">
                                            <p:graphicEl>
                                              <a:dgm id="{824B2713-2598-4860-8F45-C0BB7436738C}"/>
                                            </p:graphicEl>
                                          </p:spTgt>
                                        </p:tgtEl>
                                        <p:attrNameLst>
                                          <p:attrName>ppt_x</p:attrName>
                                        </p:attrNameLst>
                                      </p:cBhvr>
                                      <p:tavLst>
                                        <p:tav tm="0">
                                          <p:val>
                                            <p:strVal val="0-#ppt_w/2"/>
                                          </p:val>
                                        </p:tav>
                                        <p:tav tm="100000">
                                          <p:val>
                                            <p:strVal val="#ppt_x"/>
                                          </p:val>
                                        </p:tav>
                                      </p:tavLst>
                                    </p:anim>
                                    <p:anim calcmode="lin" valueType="num">
                                      <p:cBhvr additive="base">
                                        <p:cTn id="13" dur="750" fill="hold"/>
                                        <p:tgtEl>
                                          <p:spTgt spid="6">
                                            <p:graphicEl>
                                              <a:dgm id="{824B2713-2598-4860-8F45-C0BB7436738C}"/>
                                            </p:graphic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6">
                                            <p:graphicEl>
                                              <a:dgm id="{8A9AFDA2-C209-4BFB-BF86-89C13E5479E7}"/>
                                            </p:graphicEl>
                                          </p:spTgt>
                                        </p:tgtEl>
                                        <p:attrNameLst>
                                          <p:attrName>style.visibility</p:attrName>
                                        </p:attrNameLst>
                                      </p:cBhvr>
                                      <p:to>
                                        <p:strVal val="visible"/>
                                      </p:to>
                                    </p:set>
                                    <p:anim calcmode="lin" valueType="num">
                                      <p:cBhvr additive="base">
                                        <p:cTn id="17" dur="750" fill="hold"/>
                                        <p:tgtEl>
                                          <p:spTgt spid="6">
                                            <p:graphicEl>
                                              <a:dgm id="{8A9AFDA2-C209-4BFB-BF86-89C13E5479E7}"/>
                                            </p:graphicEl>
                                          </p:spTgt>
                                        </p:tgtEl>
                                        <p:attrNameLst>
                                          <p:attrName>ppt_x</p:attrName>
                                        </p:attrNameLst>
                                      </p:cBhvr>
                                      <p:tavLst>
                                        <p:tav tm="0">
                                          <p:val>
                                            <p:strVal val="0-#ppt_w/2"/>
                                          </p:val>
                                        </p:tav>
                                        <p:tav tm="100000">
                                          <p:val>
                                            <p:strVal val="#ppt_x"/>
                                          </p:val>
                                        </p:tav>
                                      </p:tavLst>
                                    </p:anim>
                                    <p:anim calcmode="lin" valueType="num">
                                      <p:cBhvr additive="base">
                                        <p:cTn id="18" dur="750" fill="hold"/>
                                        <p:tgtEl>
                                          <p:spTgt spid="6">
                                            <p:graphicEl>
                                              <a:dgm id="{8A9AFDA2-C209-4BFB-BF86-89C13E5479E7}"/>
                                            </p:graphicEl>
                                          </p:spTgt>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fill="hold" grpId="0" nodeType="afterEffect">
                                  <p:stCondLst>
                                    <p:cond delay="0"/>
                                  </p:stCondLst>
                                  <p:childTnLst>
                                    <p:set>
                                      <p:cBhvr>
                                        <p:cTn id="21" dur="1" fill="hold">
                                          <p:stCondLst>
                                            <p:cond delay="0"/>
                                          </p:stCondLst>
                                        </p:cTn>
                                        <p:tgtEl>
                                          <p:spTgt spid="6">
                                            <p:graphicEl>
                                              <a:dgm id="{A0B3A59F-9741-43A7-A5A6-EF652106C087}"/>
                                            </p:graphicEl>
                                          </p:spTgt>
                                        </p:tgtEl>
                                        <p:attrNameLst>
                                          <p:attrName>style.visibility</p:attrName>
                                        </p:attrNameLst>
                                      </p:cBhvr>
                                      <p:to>
                                        <p:strVal val="visible"/>
                                      </p:to>
                                    </p:set>
                                    <p:anim calcmode="lin" valueType="num">
                                      <p:cBhvr additive="base">
                                        <p:cTn id="22" dur="750" fill="hold"/>
                                        <p:tgtEl>
                                          <p:spTgt spid="6">
                                            <p:graphicEl>
                                              <a:dgm id="{A0B3A59F-9741-43A7-A5A6-EF652106C087}"/>
                                            </p:graphicEl>
                                          </p:spTgt>
                                        </p:tgtEl>
                                        <p:attrNameLst>
                                          <p:attrName>ppt_x</p:attrName>
                                        </p:attrNameLst>
                                      </p:cBhvr>
                                      <p:tavLst>
                                        <p:tav tm="0">
                                          <p:val>
                                            <p:strVal val="0-#ppt_w/2"/>
                                          </p:val>
                                        </p:tav>
                                        <p:tav tm="100000">
                                          <p:val>
                                            <p:strVal val="#ppt_x"/>
                                          </p:val>
                                        </p:tav>
                                      </p:tavLst>
                                    </p:anim>
                                    <p:anim calcmode="lin" valueType="num">
                                      <p:cBhvr additive="base">
                                        <p:cTn id="23" dur="750" fill="hold"/>
                                        <p:tgtEl>
                                          <p:spTgt spid="6">
                                            <p:graphicEl>
                                              <a:dgm id="{A0B3A59F-9741-43A7-A5A6-EF652106C087}"/>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872616"/>
            <a:ext cx="5281283" cy="5955476"/>
          </a:xfrm>
          <a:prstGeom prst="rect">
            <a:avLst/>
          </a:prstGeom>
        </p:spPr>
        <p:txBody>
          <a:bodyPr wrap="square">
            <a:spAutoFit/>
          </a:bodyPr>
          <a:lstStyle/>
          <a:p>
            <a:pPr marL="0" lvl="1" indent="-342900">
              <a:buFont typeface="Wingdings" pitchFamily="2" charset="2"/>
              <a:buChar char="Ø"/>
            </a:pPr>
            <a:r>
              <a:rPr lang="sq-AL" sz="2200" b="1" dirty="0"/>
              <a:t>Aplikimi i ligjit të brendshëm</a:t>
            </a:r>
            <a:r>
              <a:rPr lang="sq-AL" sz="2200" dirty="0"/>
              <a:t>:</a:t>
            </a:r>
          </a:p>
          <a:p>
            <a:pPr marL="0" lvl="1" indent="-342900">
              <a:buFont typeface="Wingdings" pitchFamily="2" charset="2"/>
              <a:buChar char="Ø"/>
            </a:pPr>
            <a:endParaRPr lang="en-GB" sz="1100" dirty="0"/>
          </a:p>
          <a:p>
            <a:pPr marL="342900" lvl="1" indent="-342900">
              <a:buFont typeface="Wingdings" pitchFamily="2" charset="2"/>
              <a:buChar char="ü"/>
            </a:pPr>
            <a:r>
              <a:rPr lang="sq-AL" sz="2200" i="1" dirty="0"/>
              <a:t>Urdhrat e paraqitjes së të dhënave</a:t>
            </a:r>
            <a:r>
              <a:rPr lang="sq-AL" sz="2200" dirty="0"/>
              <a:t>:                                                           </a:t>
            </a:r>
          </a:p>
          <a:p>
            <a:pPr marL="342900" lvl="1" indent="-342900">
              <a:buFont typeface="Arial" panose="020B0604020202020204" pitchFamily="34" charset="0"/>
              <a:buChar char="•"/>
            </a:pPr>
            <a:r>
              <a:rPr lang="sq-AL" sz="2100" b="1" dirty="0"/>
              <a:t>konsiderohet si më pak ndërhyrëse</a:t>
            </a:r>
            <a:r>
              <a:rPr lang="sq-AL" sz="2100" dirty="0"/>
              <a:t> sesa kërkesa për kontroll dhe sekuestrim                       </a:t>
            </a:r>
          </a:p>
          <a:p>
            <a:pPr marL="342900" lvl="1" indent="-342900">
              <a:buFont typeface="Arial" panose="020B0604020202020204" pitchFamily="34" charset="0"/>
              <a:buChar char="•"/>
            </a:pPr>
            <a:r>
              <a:rPr lang="sq-AL" sz="2100" b="1" dirty="0"/>
              <a:t>zakonisht përdoret për të marrë të dhëna</a:t>
            </a:r>
            <a:r>
              <a:rPr lang="sq-AL" sz="2100" dirty="0"/>
              <a:t> nga ISP-të ose institucionet financiare</a:t>
            </a:r>
          </a:p>
          <a:p>
            <a:pPr marL="342900" lvl="1" indent="-342900">
              <a:buFont typeface="Arial" panose="020B0604020202020204" pitchFamily="34" charset="0"/>
              <a:buChar char="•"/>
            </a:pPr>
            <a:r>
              <a:rPr lang="sq-AL" sz="2100" b="1" dirty="0"/>
              <a:t>ata do të duhet të justifikojnë ndërhyrjet</a:t>
            </a:r>
            <a:r>
              <a:rPr lang="sq-AL" sz="2100" dirty="0"/>
              <a:t> në privatësi bazuar në konsideratat e të drejtave të njeriut dhe përjashtimet nga legjislacioni për mbrojtjen e të dhënave</a:t>
            </a:r>
          </a:p>
          <a:p>
            <a:pPr marL="342900" lvl="1" indent="-342900">
              <a:buFont typeface="Arial" panose="020B0604020202020204" pitchFamily="34" charset="0"/>
              <a:buChar char="•"/>
            </a:pPr>
            <a:r>
              <a:rPr lang="sq-AL" sz="2100" b="1" dirty="0"/>
              <a:t>pala kërkuese do të duhet të shpjegojë në kërkesë</a:t>
            </a:r>
            <a:r>
              <a:rPr lang="sq-AL" sz="2100" dirty="0"/>
              <a:t> pse informacioni është i nevojshëm për hetimin, çfarë pritet të paraqitet dhe si do të përdoret</a:t>
            </a:r>
          </a:p>
        </p:txBody>
      </p:sp>
      <p:pic>
        <p:nvPicPr>
          <p:cNvPr id="6" name="Picture 5" descr="A screenshot of a social media post&#10;&#10;Description automatically generated">
            <a:extLst>
              <a:ext uri="{FF2B5EF4-FFF2-40B4-BE49-F238E27FC236}">
                <a16:creationId xmlns:a16="http://schemas.microsoft.com/office/drawing/2014/main" xmlns="" id="{2394AB1D-B035-4F14-82CB-169D84927649}"/>
              </a:ext>
            </a:extLst>
          </p:cNvPr>
          <p:cNvPicPr>
            <a:picLocks noChangeAspect="1"/>
          </p:cNvPicPr>
          <p:nvPr/>
        </p:nvPicPr>
        <p:blipFill>
          <a:blip r:embed="rId4"/>
          <a:stretch>
            <a:fillRect/>
          </a:stretch>
        </p:blipFill>
        <p:spPr>
          <a:xfrm>
            <a:off x="5369805" y="1412695"/>
            <a:ext cx="3407643" cy="4813972"/>
          </a:xfrm>
          <a:prstGeom prst="rect">
            <a:avLst/>
          </a:prstGeom>
        </p:spPr>
      </p:pic>
    </p:spTree>
    <p:extLst>
      <p:ext uri="{BB962C8B-B14F-4D97-AF65-F5344CB8AC3E}">
        <p14:creationId xmlns:p14="http://schemas.microsoft.com/office/powerpoint/2010/main" xmlns="" val="3448913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B0D9B726-2DA9-204B-BF3E-36B6AB6770F1}"/>
              </a:ext>
            </a:extLst>
          </p:cNvPr>
          <p:cNvSpPr/>
          <p:nvPr/>
        </p:nvSpPr>
        <p:spPr>
          <a:xfrm>
            <a:off x="88522" y="1129045"/>
            <a:ext cx="4572000" cy="5570756"/>
          </a:xfrm>
          <a:prstGeom prst="rect">
            <a:avLst/>
          </a:prstGeom>
        </p:spPr>
        <p:txBody>
          <a:bodyPr>
            <a:spAutoFit/>
          </a:bodyPr>
          <a:lstStyle/>
          <a:p>
            <a:pPr marL="342900" lvl="2" indent="-342900">
              <a:buFont typeface="Wingdings" pitchFamily="2" charset="2"/>
              <a:buChar char="ü"/>
            </a:pPr>
            <a:r>
              <a:rPr lang="sq-AL" sz="2200" b="1" i="1" dirty="0"/>
              <a:t>për të kuptuar më mirë</a:t>
            </a:r>
            <a:r>
              <a:rPr lang="sq-AL" sz="2200" i="1" dirty="0"/>
              <a:t> praktikat dhe procedurat e Ndihmës Juridike të Ndërsjellë</a:t>
            </a:r>
          </a:p>
          <a:p>
            <a:pPr marL="342900" lvl="2" indent="-342900">
              <a:buFont typeface="Wingdings" pitchFamily="2" charset="2"/>
              <a:buChar char="ü"/>
            </a:pPr>
            <a:endParaRPr lang="en-GB" sz="1200" i="1" dirty="0"/>
          </a:p>
          <a:p>
            <a:pPr marL="342900" lvl="2" indent="-342900">
              <a:buFont typeface="Wingdings" pitchFamily="2" charset="2"/>
              <a:buChar char="ü"/>
            </a:pPr>
            <a:r>
              <a:rPr lang="sq-AL" sz="2200" b="1" i="1" dirty="0"/>
              <a:t>për të mësuar rreth sfidave të procesit të NJN-së</a:t>
            </a:r>
            <a:r>
              <a:rPr lang="sq-AL" sz="2200" i="1" dirty="0"/>
              <a:t> dhe çfarë dhe si ndikon në efikasitetin e saj</a:t>
            </a:r>
          </a:p>
          <a:p>
            <a:pPr marL="342900" lvl="2" indent="-342900">
              <a:buFont typeface="Wingdings" pitchFamily="2" charset="2"/>
              <a:buChar char="ü"/>
            </a:pPr>
            <a:endParaRPr lang="en-GB" sz="1200" i="1" dirty="0"/>
          </a:p>
          <a:p>
            <a:pPr marL="342900" lvl="2" indent="-342900">
              <a:buFont typeface="Wingdings" pitchFamily="2" charset="2"/>
              <a:buChar char="ü"/>
            </a:pPr>
            <a:r>
              <a:rPr lang="sq-AL" sz="2200" b="1" i="1" dirty="0"/>
              <a:t>për të mësuar në lidhje me instrumentet e bashkëpunimit</a:t>
            </a:r>
            <a:r>
              <a:rPr lang="sq-AL" sz="2200" i="1" dirty="0"/>
              <a:t>, standardet dhe kanalet e komunikimit</a:t>
            </a:r>
          </a:p>
          <a:p>
            <a:pPr marL="342900" lvl="2" indent="-342900">
              <a:buFont typeface="Wingdings" pitchFamily="2" charset="2"/>
              <a:buChar char="ü"/>
            </a:pPr>
            <a:endParaRPr lang="en-GB" sz="1200" i="1" dirty="0"/>
          </a:p>
          <a:p>
            <a:pPr marL="342900" lvl="2" indent="-342900">
              <a:buFont typeface="Wingdings" pitchFamily="2" charset="2"/>
              <a:buChar char="ü"/>
            </a:pPr>
            <a:r>
              <a:rPr lang="sq-AL" sz="2200" b="1" i="1" dirty="0"/>
              <a:t>për të kuptuar se cilat</a:t>
            </a:r>
            <a:r>
              <a:rPr lang="sq-AL" sz="2200" i="1" dirty="0"/>
              <a:t> janë kërkesat dhe konsideratat e ndryshme ligjore</a:t>
            </a:r>
          </a:p>
        </p:txBody>
      </p:sp>
      <p:sp>
        <p:nvSpPr>
          <p:cNvPr id="8" name="Rectangle 7">
            <a:extLst>
              <a:ext uri="{FF2B5EF4-FFF2-40B4-BE49-F238E27FC236}">
                <a16:creationId xmlns:a16="http://schemas.microsoft.com/office/drawing/2014/main" xmlns="" id="{318C602D-ED60-F847-ABCD-A03310105151}"/>
              </a:ext>
            </a:extLst>
          </p:cNvPr>
          <p:cNvSpPr/>
          <p:nvPr/>
        </p:nvSpPr>
        <p:spPr>
          <a:xfrm>
            <a:off x="4732127" y="1163467"/>
            <a:ext cx="4290329" cy="3816429"/>
          </a:xfrm>
          <a:prstGeom prst="rect">
            <a:avLst/>
          </a:prstGeom>
        </p:spPr>
        <p:txBody>
          <a:bodyPr wrap="square">
            <a:spAutoFit/>
          </a:bodyPr>
          <a:lstStyle/>
          <a:p>
            <a:pPr marL="342900" lvl="2" indent="-342900">
              <a:buFont typeface="Wingdings" pitchFamily="2" charset="2"/>
              <a:buChar char="ü"/>
            </a:pPr>
            <a:r>
              <a:rPr lang="sq-AL" sz="2200" b="1" i="1" dirty="0"/>
              <a:t>për të mësuar në lidhje me vlerësimet</a:t>
            </a:r>
            <a:r>
              <a:rPr lang="sq-AL" sz="2200" i="1" dirty="0"/>
              <a:t> ekzistuese të NJN-së dhe për të rritur vetëdijesimin në lidhje me rekomandimet se si të përmirësohet procesi</a:t>
            </a:r>
          </a:p>
          <a:p>
            <a:pPr marL="342900" lvl="2" indent="-342900">
              <a:buFont typeface="Wingdings" pitchFamily="2" charset="2"/>
              <a:buChar char="ü"/>
            </a:pPr>
            <a:endParaRPr lang="en-GB" sz="2200" i="1" dirty="0"/>
          </a:p>
          <a:p>
            <a:pPr marL="342900" lvl="2" indent="-342900">
              <a:buFont typeface="Wingdings" pitchFamily="2" charset="2"/>
              <a:buChar char="ü"/>
            </a:pPr>
            <a:r>
              <a:rPr lang="sq-AL" sz="2200" b="1" i="1" dirty="0"/>
              <a:t>për të përmirësuar njohuritë </a:t>
            </a:r>
            <a:r>
              <a:rPr lang="sq-AL" sz="2200" i="1" dirty="0"/>
              <a:t>në lidhje me mjetet ekzistuese mbështetëse</a:t>
            </a:r>
          </a:p>
          <a:p>
            <a:pPr marL="342900" lvl="2" indent="-342900">
              <a:buFont typeface="Wingdings" pitchFamily="2" charset="2"/>
              <a:buChar char="ü"/>
            </a:pPr>
            <a:endParaRPr lang="en-GB" sz="2200" dirty="0"/>
          </a:p>
        </p:txBody>
      </p:sp>
      <p:pic>
        <p:nvPicPr>
          <p:cNvPr id="5" name="Picture 4">
            <a:extLst>
              <a:ext uri="{FF2B5EF4-FFF2-40B4-BE49-F238E27FC236}">
                <a16:creationId xmlns:a16="http://schemas.microsoft.com/office/drawing/2014/main" xmlns="" id="{378D8860-1094-415E-BAB6-6A9B57C09E01}"/>
              </a:ext>
            </a:extLst>
          </p:cNvPr>
          <p:cNvPicPr>
            <a:picLocks noChangeAspect="1"/>
          </p:cNvPicPr>
          <p:nvPr/>
        </p:nvPicPr>
        <p:blipFill>
          <a:blip r:embed="rId4"/>
          <a:stretch>
            <a:fillRect/>
          </a:stretch>
        </p:blipFill>
        <p:spPr>
          <a:xfrm>
            <a:off x="5876365" y="4516653"/>
            <a:ext cx="2571826" cy="1969054"/>
          </a:xfrm>
          <a:prstGeom prst="rect">
            <a:avLst/>
          </a:prstGeom>
        </p:spPr>
      </p:pic>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509200"/>
          </a:xfrm>
          <a:prstGeom prst="rect">
            <a:avLst/>
          </a:prstGeom>
        </p:spPr>
        <p:txBody>
          <a:bodyPr>
            <a:spAutoFit/>
          </a:bodyPr>
          <a:lstStyle/>
          <a:p>
            <a:pPr marL="0" lvl="1" indent="-342900">
              <a:buFont typeface="Wingdings" pitchFamily="2" charset="2"/>
              <a:buChar char="Ø"/>
            </a:pPr>
            <a:r>
              <a:rPr lang="sq-AL" sz="2200" b="1"/>
              <a:t>Aplikimi i ligjit të brendshëm</a:t>
            </a:r>
            <a:r>
              <a:rPr lang="sq-AL" sz="2200"/>
              <a:t>:</a:t>
            </a:r>
          </a:p>
          <a:p>
            <a:pPr marL="0" lvl="1"/>
            <a:endParaRPr lang="en-GB" sz="2200" dirty="0"/>
          </a:p>
          <a:p>
            <a:pPr marL="342900" lvl="1" indent="-342900">
              <a:buFont typeface="Wingdings" pitchFamily="2" charset="2"/>
              <a:buChar char="ü"/>
            </a:pPr>
            <a:r>
              <a:rPr lang="sq-AL" sz="2200" i="1"/>
              <a:t>Kontrolli dhe sekuestrimi, konsiderata të përgjithshme</a:t>
            </a:r>
            <a:r>
              <a:rPr lang="sq-AL" sz="2200"/>
              <a:t>:</a:t>
            </a:r>
          </a:p>
          <a:p>
            <a:pPr marL="342900" lvl="1" indent="-342900">
              <a:buFont typeface="Arial" panose="020B0604020202020204" pitchFamily="34" charset="0"/>
              <a:buChar char="•"/>
            </a:pPr>
            <a:r>
              <a:rPr lang="sq-AL" sz="2200" b="1"/>
              <a:t>konsiderohet si tejet ndërhyrëse</a:t>
            </a:r>
          </a:p>
          <a:p>
            <a:pPr marL="342900" lvl="1" indent="-342900">
              <a:buFont typeface="Arial" panose="020B0604020202020204" pitchFamily="34" charset="0"/>
              <a:buChar char="•"/>
            </a:pPr>
            <a:r>
              <a:rPr lang="sq-AL" sz="2200" b="1"/>
              <a:t>prisni të ofroni</a:t>
            </a:r>
            <a:r>
              <a:rPr lang="sq-AL" sz="2200"/>
              <a:t> informacione të hollësishme në kërkesën tuaj në lidhje me vendin që do të kontrollohet dhe si është i lidhur me rastin dhe llojin e materialit që pritet të merret dhe sekuestrohet</a:t>
            </a:r>
          </a:p>
          <a:p>
            <a:pPr marL="342900" lvl="1" indent="-342900">
              <a:buFont typeface="Arial" panose="020B0604020202020204" pitchFamily="34" charset="0"/>
              <a:buChar char="•"/>
            </a:pPr>
            <a:r>
              <a:rPr lang="sq-AL" sz="2200" b="1"/>
              <a:t>rëndësia e materialit</a:t>
            </a:r>
            <a:r>
              <a:rPr lang="sq-AL" sz="2200"/>
              <a:t> për çështjen dhe pse pritet të jetë në atë lokal/vend</a:t>
            </a:r>
          </a:p>
          <a:p>
            <a:pPr marL="0" lvl="1"/>
            <a:endParaRPr lang="en-GB" sz="2200" dirty="0"/>
          </a:p>
        </p:txBody>
      </p:sp>
      <p:sp>
        <p:nvSpPr>
          <p:cNvPr id="5" name="Rectangle 4">
            <a:extLst>
              <a:ext uri="{FF2B5EF4-FFF2-40B4-BE49-F238E27FC236}">
                <a16:creationId xmlns:a16="http://schemas.microsoft.com/office/drawing/2014/main" xmlns="" id="{A9C5C6D1-36EB-DA4A-BBD2-32788D58FEDF}"/>
              </a:ext>
            </a:extLst>
          </p:cNvPr>
          <p:cNvSpPr/>
          <p:nvPr/>
        </p:nvSpPr>
        <p:spPr>
          <a:xfrm>
            <a:off x="4483478" y="920135"/>
            <a:ext cx="4572000" cy="3139321"/>
          </a:xfrm>
          <a:prstGeom prst="rect">
            <a:avLst/>
          </a:prstGeom>
        </p:spPr>
        <p:txBody>
          <a:bodyPr>
            <a:spAutoFit/>
          </a:bodyPr>
          <a:lstStyle/>
          <a:p>
            <a:pPr marL="342900" lvl="1" indent="-342900">
              <a:buFont typeface="Arial" panose="020B0604020202020204" pitchFamily="34" charset="0"/>
              <a:buChar char="•"/>
            </a:pPr>
            <a:r>
              <a:rPr lang="sq-AL" sz="2200" b="1"/>
              <a:t>në rastin e kompjuterëve, telefonave të mençur dhe mjeteve të tjera të ruajtjes</a:t>
            </a:r>
            <a:r>
              <a:rPr lang="sq-AL" sz="2200"/>
              <a:t>, këto pajisje gjithmonë do të përmbajnë material që nuk është i mbuluar në urdhrin e kontrollit, relevante ose jo për kërkesën</a:t>
            </a:r>
          </a:p>
          <a:p>
            <a:pPr marL="342900" lvl="1" indent="-342900">
              <a:buFont typeface="Arial" panose="020B0604020202020204" pitchFamily="34" charset="0"/>
              <a:buChar char="•"/>
            </a:pPr>
            <a:r>
              <a:rPr lang="sq-AL" sz="2200" b="1"/>
              <a:t>materialet mund të nevojitet të ndahen</a:t>
            </a:r>
            <a:r>
              <a:rPr lang="sq-AL" sz="2200"/>
              <a:t> - potencialisht proces i gjatë</a:t>
            </a:r>
          </a:p>
        </p:txBody>
      </p:sp>
    </p:spTree>
    <p:extLst>
      <p:ext uri="{BB962C8B-B14F-4D97-AF65-F5344CB8AC3E}">
        <p14:creationId xmlns:p14="http://schemas.microsoft.com/office/powerpoint/2010/main" xmlns="" val="3549818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2898021582"/>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15329374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Kushtet ligjore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8036724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293757"/>
          </a:xfrm>
          <a:prstGeom prst="rect">
            <a:avLst/>
          </a:prstGeom>
        </p:spPr>
        <p:txBody>
          <a:bodyPr>
            <a:spAutoFit/>
          </a:bodyPr>
          <a:lstStyle/>
          <a:p>
            <a:pPr marL="342900" lvl="1" indent="-342900">
              <a:buFont typeface="Wingdings" pitchFamily="2" charset="2"/>
              <a:buChar char="Ø"/>
            </a:pPr>
            <a:r>
              <a:rPr lang="sq-AL" sz="2200" b="1"/>
              <a:t>Në anën kërkuese</a:t>
            </a:r>
            <a:r>
              <a:rPr lang="sq-AL" sz="220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sq-AL" sz="2100" b="1"/>
              <a:t>nëse ka</a:t>
            </a:r>
            <a:r>
              <a:rPr lang="sq-AL" sz="2100"/>
              <a:t> ndonjë nevojë për NJN? </a:t>
            </a:r>
          </a:p>
          <a:p>
            <a:pPr marL="342900" lvl="1" indent="-342900">
              <a:buFont typeface="Arial" panose="020B0604020202020204" pitchFamily="34" charset="0"/>
              <a:buChar char="•"/>
            </a:pPr>
            <a:r>
              <a:rPr lang="sq-AL" sz="2100" b="1"/>
              <a:t>çfarë mund të arrihet</a:t>
            </a:r>
            <a:r>
              <a:rPr lang="sq-AL" sz="2100"/>
              <a:t> pa këtë?</a:t>
            </a:r>
          </a:p>
          <a:p>
            <a:pPr marL="342900" lvl="1" indent="-342900">
              <a:buFont typeface="Arial" panose="020B0604020202020204" pitchFamily="34" charset="0"/>
              <a:buChar char="•"/>
            </a:pPr>
            <a:r>
              <a:rPr lang="sq-AL" sz="2100"/>
              <a:t>bashkëpunimi </a:t>
            </a:r>
            <a:r>
              <a:rPr lang="sq-AL" sz="2100" b="1"/>
              <a:t>polici me polici</a:t>
            </a:r>
            <a:r>
              <a:rPr lang="sq-AL" sz="2100"/>
              <a:t>?</a:t>
            </a:r>
          </a:p>
          <a:p>
            <a:pPr marL="342900" lvl="1" indent="-342900">
              <a:buFont typeface="Arial" panose="020B0604020202020204" pitchFamily="34" charset="0"/>
              <a:buChar char="•"/>
            </a:pPr>
            <a:r>
              <a:rPr lang="sq-AL" sz="2100"/>
              <a:t>a është identifikuar instrumenti përkatës ligjor (NJN apo procedimi i çështjes)?</a:t>
            </a:r>
          </a:p>
          <a:p>
            <a:pPr marL="342900" lvl="1" indent="-342900">
              <a:buFont typeface="Arial" panose="020B0604020202020204" pitchFamily="34" charset="0"/>
              <a:buChar char="•"/>
            </a:pPr>
            <a:r>
              <a:rPr lang="sq-AL" sz="2100" b="1"/>
              <a:t>cenueshmëria e të dhënave</a:t>
            </a:r>
            <a:r>
              <a:rPr lang="sq-AL" sz="2100"/>
              <a:t> të kërkuara dhe përgjegjësia ndaj shkatërrimit?</a:t>
            </a:r>
          </a:p>
          <a:p>
            <a:pPr marL="342900" lvl="1" indent="-342900">
              <a:buFont typeface="Arial" panose="020B0604020202020204" pitchFamily="34" charset="0"/>
              <a:buChar char="•"/>
            </a:pPr>
            <a:r>
              <a:rPr lang="sq-AL" sz="2100" b="1"/>
              <a:t>a ka nevojë për kërkesë për ruajtje të shpejtë</a:t>
            </a:r>
            <a:r>
              <a:rPr lang="sq-AL" sz="2100"/>
              <a:t> dhe për zbulim në pritje të përgatitjes së kërkesës për NJN?</a:t>
            </a:r>
          </a:p>
          <a:p>
            <a:pPr marL="342900" lvl="1" indent="-342900">
              <a:buFont typeface="Arial" panose="020B0604020202020204" pitchFamily="34" charset="0"/>
              <a:buChar char="•"/>
            </a:pPr>
            <a:r>
              <a:rPr lang="sq-AL" sz="2100" b="1"/>
              <a:t>a zbatohet mbajtja e të dhënave</a:t>
            </a:r>
            <a:r>
              <a:rPr lang="sq-AL" sz="2100"/>
              <a:t> në gjendjen e kërkuar?</a:t>
            </a:r>
          </a:p>
        </p:txBody>
      </p:sp>
      <p:sp>
        <p:nvSpPr>
          <p:cNvPr id="5" name="Rectangle 4">
            <a:extLst>
              <a:ext uri="{FF2B5EF4-FFF2-40B4-BE49-F238E27FC236}">
                <a16:creationId xmlns:a16="http://schemas.microsoft.com/office/drawing/2014/main" xmlns="" id="{A9C5C6D1-36EB-DA4A-BBD2-32788D58FEDF}"/>
              </a:ext>
            </a:extLst>
          </p:cNvPr>
          <p:cNvSpPr/>
          <p:nvPr/>
        </p:nvSpPr>
        <p:spPr>
          <a:xfrm>
            <a:off x="4483478" y="805381"/>
            <a:ext cx="4660522" cy="5930899"/>
          </a:xfrm>
          <a:prstGeom prst="rect">
            <a:avLst/>
          </a:prstGeom>
        </p:spPr>
        <p:txBody>
          <a:bodyPr wrap="square">
            <a:spAutoFit/>
          </a:bodyPr>
          <a:lstStyle/>
          <a:p>
            <a:pPr marL="342900" lvl="1" indent="-342900">
              <a:buFont typeface="Arial" panose="020B0604020202020204" pitchFamily="34" charset="0"/>
              <a:buChar char="•"/>
            </a:pPr>
            <a:r>
              <a:rPr lang="sq-AL" sz="2100" b="1" dirty="0"/>
              <a:t>a merren parasysh mjetet përkatëse</a:t>
            </a:r>
            <a:r>
              <a:rPr lang="sq-AL" sz="2100" dirty="0"/>
              <a:t> ose udhëzimet?</a:t>
            </a:r>
          </a:p>
          <a:p>
            <a:pPr marL="342900" lvl="1" indent="-342900">
              <a:buFont typeface="Arial" panose="020B0604020202020204" pitchFamily="34" charset="0"/>
              <a:buChar char="•"/>
            </a:pPr>
            <a:r>
              <a:rPr lang="sq-AL" sz="2100" b="1" dirty="0"/>
              <a:t>a parashikohen nevojat ose kërkesat</a:t>
            </a:r>
            <a:r>
              <a:rPr lang="sq-AL" sz="2100" dirty="0"/>
              <a:t> e shtetit që i drejtohet kërkesa, veçanërisht nëse të dhënat e kërkuara ka të ngjarë të jenë objekt i një mase detyruese?</a:t>
            </a:r>
          </a:p>
          <a:p>
            <a:pPr marL="342900" lvl="1" indent="-342900">
              <a:buFont typeface="Arial" panose="020B0604020202020204" pitchFamily="34" charset="0"/>
              <a:buChar char="•"/>
            </a:pPr>
            <a:r>
              <a:rPr lang="sq-AL" sz="2100" b="1" dirty="0"/>
              <a:t>a është i përshtatshëm për sqarim një konsultim me autoritetin</a:t>
            </a:r>
            <a:r>
              <a:rPr lang="sq-AL" sz="2100" dirty="0"/>
              <a:t> qendror të shtetit që i drejtohet kërkesa?</a:t>
            </a:r>
          </a:p>
          <a:p>
            <a:pPr marL="342900" lvl="1" indent="-342900">
              <a:buFont typeface="Arial" panose="020B0604020202020204" pitchFamily="34" charset="0"/>
              <a:buChar char="•"/>
            </a:pPr>
            <a:r>
              <a:rPr lang="sq-AL" sz="2100" b="1" dirty="0"/>
              <a:t>a ka ndonjë procedurë të veçantë</a:t>
            </a:r>
            <a:r>
              <a:rPr lang="sq-AL" sz="2100" dirty="0"/>
              <a:t> që duhet të ndiqet nga shteti që i drejtohet kërkesa në ekzekutimin e kërkesës të nevojshme për të siguruar </a:t>
            </a:r>
            <a:r>
              <a:rPr lang="sq-AL" sz="2100" dirty="0" err="1"/>
              <a:t>pranueshmërinë</a:t>
            </a:r>
            <a:r>
              <a:rPr lang="sq-AL" sz="2100" dirty="0"/>
              <a:t> e provave të marra?</a:t>
            </a:r>
          </a:p>
        </p:txBody>
      </p:sp>
    </p:spTree>
    <p:extLst>
      <p:ext uri="{BB962C8B-B14F-4D97-AF65-F5344CB8AC3E}">
        <p14:creationId xmlns:p14="http://schemas.microsoft.com/office/powerpoint/2010/main" xmlns="" val="39391254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909310"/>
          </a:xfrm>
          <a:prstGeom prst="rect">
            <a:avLst/>
          </a:prstGeom>
        </p:spPr>
        <p:txBody>
          <a:bodyPr>
            <a:spAutoFit/>
          </a:bodyPr>
          <a:lstStyle/>
          <a:p>
            <a:pPr marL="342900" lvl="1" indent="-342900">
              <a:buFont typeface="Wingdings" pitchFamily="2" charset="2"/>
              <a:buChar char="Ø"/>
            </a:pPr>
            <a:r>
              <a:rPr lang="sq-AL" sz="2200" b="1" dirty="0"/>
              <a:t>Në anën kërkuese</a:t>
            </a:r>
            <a:r>
              <a:rPr lang="sq-AL" sz="2200" dirty="0"/>
              <a:t>:</a:t>
            </a:r>
          </a:p>
          <a:p>
            <a:pPr marL="342900" lvl="1" indent="-342900">
              <a:buFont typeface="Wingdings" pitchFamily="2" charset="2"/>
              <a:buChar char="Ø"/>
            </a:pPr>
            <a:endParaRPr lang="en-GB" sz="400" dirty="0"/>
          </a:p>
          <a:p>
            <a:pPr marL="342900" lvl="1" indent="-342900">
              <a:buFont typeface="Arial" panose="020B0604020202020204" pitchFamily="34" charset="0"/>
              <a:buChar char="•"/>
            </a:pPr>
            <a:r>
              <a:rPr lang="sq-AL" sz="2200" b="1" dirty="0"/>
              <a:t>identifikimi i kërkesave për përkthim</a:t>
            </a:r>
            <a:r>
              <a:rPr lang="sq-AL" sz="2200" dirty="0"/>
              <a:t> të shtetit që i drejtohet kërkesa </a:t>
            </a:r>
          </a:p>
          <a:p>
            <a:pPr marL="342900" lvl="1" indent="-342900">
              <a:buFont typeface="Arial" panose="020B0604020202020204" pitchFamily="34" charset="0"/>
              <a:buChar char="•"/>
            </a:pPr>
            <a:r>
              <a:rPr lang="sq-AL" sz="2200" b="1" dirty="0"/>
              <a:t>identifikimi i ndonjë arsye për urgjencë</a:t>
            </a:r>
            <a:r>
              <a:rPr lang="sq-AL" sz="2200" dirty="0"/>
              <a:t> në mënyrë të dukshme në kërkesë</a:t>
            </a:r>
          </a:p>
          <a:p>
            <a:pPr marL="342900" lvl="1" indent="-342900">
              <a:buFont typeface="Arial" panose="020B0604020202020204" pitchFamily="34" charset="0"/>
              <a:buChar char="•"/>
            </a:pPr>
            <a:r>
              <a:rPr lang="sq-AL" sz="2200" b="1" dirty="0"/>
              <a:t>identifikoni ndonjë kërkesë të veçantë për </a:t>
            </a:r>
            <a:r>
              <a:rPr lang="sq-AL" sz="2200" b="1" dirty="0" err="1"/>
              <a:t>konfidencialitet</a:t>
            </a:r>
            <a:endParaRPr lang="sq-AL" sz="2200" b="1" dirty="0"/>
          </a:p>
          <a:p>
            <a:pPr marL="342900" lvl="1" indent="-342900">
              <a:buFont typeface="Arial" panose="020B0604020202020204" pitchFamily="34" charset="0"/>
              <a:buChar char="•"/>
            </a:pPr>
            <a:r>
              <a:rPr lang="sq-AL" sz="2200" b="1" dirty="0"/>
              <a:t>zgjedhja e kanalit të duhur të transmetimit</a:t>
            </a:r>
            <a:r>
              <a:rPr lang="sq-AL" sz="2200" dirty="0"/>
              <a:t> në varësi të urgjencës</a:t>
            </a:r>
          </a:p>
          <a:p>
            <a:pPr marL="342900" lvl="1" indent="-342900">
              <a:buFont typeface="Arial" panose="020B0604020202020204" pitchFamily="34" charset="0"/>
              <a:buChar char="•"/>
            </a:pPr>
            <a:r>
              <a:rPr lang="sq-AL" sz="2200" b="1" dirty="0"/>
              <a:t>sqarimi i </a:t>
            </a:r>
            <a:r>
              <a:rPr lang="sq-AL" sz="2200" b="1" dirty="0" err="1"/>
              <a:t>disponueshmërisë</a:t>
            </a:r>
            <a:r>
              <a:rPr lang="sq-AL" sz="2200" b="1" dirty="0"/>
              <a:t> së informacionit</a:t>
            </a:r>
            <a:r>
              <a:rPr lang="sq-AL" sz="2200" dirty="0"/>
              <a:t> mbi procedurat në shtetin që i drejtohet kërkesa pasi të jetë marrë kërkesa </a:t>
            </a:r>
          </a:p>
        </p:txBody>
      </p:sp>
      <p:sp>
        <p:nvSpPr>
          <p:cNvPr id="5" name="Rectangle 4">
            <a:extLst>
              <a:ext uri="{FF2B5EF4-FFF2-40B4-BE49-F238E27FC236}">
                <a16:creationId xmlns:a16="http://schemas.microsoft.com/office/drawing/2014/main" xmlns="" id="{A9C5C6D1-36EB-DA4A-BBD2-32788D58FEDF}"/>
              </a:ext>
            </a:extLst>
          </p:cNvPr>
          <p:cNvSpPr/>
          <p:nvPr/>
        </p:nvSpPr>
        <p:spPr>
          <a:xfrm>
            <a:off x="4483478" y="1504013"/>
            <a:ext cx="4572000" cy="4154984"/>
          </a:xfrm>
          <a:prstGeom prst="rect">
            <a:avLst/>
          </a:prstGeom>
        </p:spPr>
        <p:txBody>
          <a:bodyPr>
            <a:spAutoFit/>
          </a:bodyPr>
          <a:lstStyle/>
          <a:p>
            <a:pPr marL="342900" lvl="4" indent="-342900">
              <a:buFont typeface="Arial" panose="020B0604020202020204" pitchFamily="34" charset="0"/>
              <a:buChar char="•"/>
            </a:pPr>
            <a:r>
              <a:rPr lang="sq-AL" sz="2200" b="1"/>
              <a:t>kërkesa e konfirmimit</a:t>
            </a:r>
            <a:r>
              <a:rPr lang="sq-AL" sz="2200"/>
              <a:t> të marrjes së kërkesës dhe informacionet mbi afatet kohore të ekzekutimit</a:t>
            </a:r>
          </a:p>
          <a:p>
            <a:pPr marL="342900" lvl="4" indent="-342900">
              <a:buFont typeface="Arial" panose="020B0604020202020204" pitchFamily="34" charset="0"/>
              <a:buChar char="•"/>
            </a:pPr>
            <a:r>
              <a:rPr lang="sq-AL" sz="2200" b="1"/>
              <a:t>duhet kërkuar të </a:t>
            </a:r>
            <a:r>
              <a:rPr lang="sq-AL" sz="2200"/>
              <a:t>jini të informuar</a:t>
            </a:r>
          </a:p>
          <a:p>
            <a:pPr marL="342900" lvl="4" indent="-342900">
              <a:buFont typeface="Arial" panose="020B0604020202020204" pitchFamily="34" charset="0"/>
              <a:buChar char="•"/>
            </a:pPr>
            <a:r>
              <a:rPr lang="sq-AL" sz="2200" b="1"/>
              <a:t>sapo të jetë bërë kontakti, lidhja duhet mbajtur! </a:t>
            </a:r>
          </a:p>
          <a:p>
            <a:pPr marL="342900" lvl="4" indent="-342900">
              <a:buFont typeface="Arial" panose="020B0604020202020204" pitchFamily="34" charset="0"/>
              <a:buChar char="•"/>
            </a:pPr>
            <a:r>
              <a:rPr lang="sq-AL" sz="2200" b="1"/>
              <a:t>duhet vërejtur çdo çështje/problem</a:t>
            </a:r>
            <a:r>
              <a:rPr lang="sq-AL" sz="2200"/>
              <a:t> në lidhje me pranueshmërinë dhe paraqitjen e provave sapo të kthehen,</a:t>
            </a:r>
          </a:p>
          <a:p>
            <a:pPr marL="0" lvl="4"/>
            <a:endParaRPr lang="en-GB" sz="2200" dirty="0"/>
          </a:p>
        </p:txBody>
      </p:sp>
    </p:spTree>
    <p:extLst>
      <p:ext uri="{BB962C8B-B14F-4D97-AF65-F5344CB8AC3E}">
        <p14:creationId xmlns:p14="http://schemas.microsoft.com/office/powerpoint/2010/main" xmlns="" val="28589531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778505"/>
          </a:xfrm>
          <a:prstGeom prst="rect">
            <a:avLst/>
          </a:prstGeom>
        </p:spPr>
        <p:txBody>
          <a:bodyPr>
            <a:spAutoFit/>
          </a:bodyPr>
          <a:lstStyle/>
          <a:p>
            <a:pPr marL="342900" lvl="1" indent="-342900">
              <a:buFont typeface="Wingdings" pitchFamily="2" charset="2"/>
              <a:buChar char="Ø"/>
            </a:pPr>
            <a:r>
              <a:rPr lang="sq-AL" sz="2200" b="1" dirty="0"/>
              <a:t>Në anën e palës që merr kërkesën</a:t>
            </a:r>
            <a:r>
              <a:rPr lang="sq-AL" sz="2200" dirty="0"/>
              <a:t>:</a:t>
            </a:r>
          </a:p>
          <a:p>
            <a:pPr marL="342900" lvl="1" indent="-342900">
              <a:buFont typeface="Wingdings" pitchFamily="2" charset="2"/>
              <a:buChar char="Ø"/>
            </a:pPr>
            <a:endParaRPr lang="en-GB" sz="1050" dirty="0"/>
          </a:p>
          <a:p>
            <a:pPr marL="342900" lvl="1" indent="-342900">
              <a:buFont typeface="Arial" panose="020B0604020202020204" pitchFamily="34" charset="0"/>
              <a:buChar char="•"/>
            </a:pPr>
            <a:r>
              <a:rPr lang="sq-AL" sz="2100" b="1" dirty="0"/>
              <a:t>duhet marrë parasysh formulimi dhe shfaqja e udhëzimeve</a:t>
            </a:r>
            <a:r>
              <a:rPr lang="sq-AL" sz="2100" dirty="0"/>
              <a:t> në formë elektronike në faqen e internetit të përshtatshme në lidhje me të gjitha aspektet e procedurës së NJN-së</a:t>
            </a:r>
          </a:p>
          <a:p>
            <a:pPr marL="342900" lvl="1" indent="-342900">
              <a:buFont typeface="Arial" panose="020B0604020202020204" pitchFamily="34" charset="0"/>
              <a:buChar char="•"/>
            </a:pPr>
            <a:r>
              <a:rPr lang="sq-AL" sz="2100" b="1" dirty="0"/>
              <a:t>duhet siguruar që aranzhimet</a:t>
            </a:r>
            <a:r>
              <a:rPr lang="sq-AL" sz="2100" dirty="0"/>
              <a:t> ndërmjet autoriteteve qendrore dhe autoriteteve ekzekutuese të funksionojnë me efikasitet</a:t>
            </a:r>
          </a:p>
          <a:p>
            <a:pPr marL="342900" lvl="1" indent="-342900">
              <a:buFont typeface="Arial" panose="020B0604020202020204" pitchFamily="34" charset="0"/>
              <a:buChar char="•"/>
            </a:pPr>
            <a:r>
              <a:rPr lang="sq-AL" sz="2100" b="1" dirty="0"/>
              <a:t>të përshtatet një praktikë</a:t>
            </a:r>
            <a:r>
              <a:rPr lang="sq-AL" sz="2100" dirty="0"/>
              <a:t> e dërgimit të një konfirmimi të marrjes së një kërkese një shteti kërkues si çështje e natyrshme</a:t>
            </a:r>
          </a:p>
        </p:txBody>
      </p:sp>
      <p:sp>
        <p:nvSpPr>
          <p:cNvPr id="5" name="Rectangle 4">
            <a:extLst>
              <a:ext uri="{FF2B5EF4-FFF2-40B4-BE49-F238E27FC236}">
                <a16:creationId xmlns:a16="http://schemas.microsoft.com/office/drawing/2014/main" xmlns="" id="{A9C5C6D1-36EB-DA4A-BBD2-32788D58FEDF}"/>
              </a:ext>
            </a:extLst>
          </p:cNvPr>
          <p:cNvSpPr/>
          <p:nvPr/>
        </p:nvSpPr>
        <p:spPr>
          <a:xfrm>
            <a:off x="4572000" y="1657763"/>
            <a:ext cx="4572000" cy="3477875"/>
          </a:xfrm>
          <a:prstGeom prst="rect">
            <a:avLst/>
          </a:prstGeom>
        </p:spPr>
        <p:txBody>
          <a:bodyPr>
            <a:spAutoFit/>
          </a:bodyPr>
          <a:lstStyle/>
          <a:p>
            <a:pPr marL="342900" lvl="1" indent="-342900">
              <a:buFont typeface="Arial" panose="020B0604020202020204" pitchFamily="34" charset="0"/>
              <a:buChar char="•"/>
            </a:pPr>
            <a:r>
              <a:rPr lang="sq-AL" sz="2200" b="1" dirty="0"/>
              <a:t>duhet qenë </a:t>
            </a:r>
            <a:r>
              <a:rPr lang="sq-AL" sz="2200" b="1" dirty="0" err="1"/>
              <a:t>proaktiv</a:t>
            </a:r>
            <a:r>
              <a:rPr lang="sq-AL" sz="2200" b="1" dirty="0"/>
              <a:t> </a:t>
            </a:r>
            <a:r>
              <a:rPr lang="sq-AL" sz="2200" dirty="0"/>
              <a:t>rreth diskutimit të problemeve ose mangësive që dalin në lidhje me ekzekutimin e një kërkese me shtetet kërkuese</a:t>
            </a:r>
          </a:p>
          <a:p>
            <a:pPr marL="342900" lvl="1" indent="-342900">
              <a:buFont typeface="Arial" panose="020B0604020202020204" pitchFamily="34" charset="0"/>
              <a:buChar char="•"/>
            </a:pPr>
            <a:r>
              <a:rPr lang="sq-AL" sz="2200" b="1" dirty="0"/>
              <a:t>duhet mbajtur në mend çdo kërkesë për </a:t>
            </a:r>
            <a:r>
              <a:rPr lang="sq-AL" sz="2200" b="1" dirty="0" err="1"/>
              <a:t>konfidencialitet</a:t>
            </a:r>
            <a:r>
              <a:rPr lang="sq-AL" sz="2200" dirty="0"/>
              <a:t> dhe duhet siguruar që ato të mos </a:t>
            </a:r>
            <a:r>
              <a:rPr lang="sq-AL" sz="2200" dirty="0" err="1"/>
              <a:t>kompromentohen</a:t>
            </a:r>
            <a:r>
              <a:rPr lang="sq-AL" sz="2200" dirty="0"/>
              <a:t> gjatë ekzekutimit të një kërkese.</a:t>
            </a:r>
          </a:p>
          <a:p>
            <a:pPr marL="0" lvl="4"/>
            <a:endParaRPr lang="en-GB" sz="2200" dirty="0"/>
          </a:p>
        </p:txBody>
      </p:sp>
    </p:spTree>
    <p:extLst>
      <p:ext uri="{BB962C8B-B14F-4D97-AF65-F5344CB8AC3E}">
        <p14:creationId xmlns:p14="http://schemas.microsoft.com/office/powerpoint/2010/main" xmlns="" val="20052698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02009"/>
            <a:ext cx="4572000" cy="2800767"/>
          </a:xfrm>
          <a:prstGeom prst="rect">
            <a:avLst/>
          </a:prstGeom>
        </p:spPr>
        <p:txBody>
          <a:bodyPr>
            <a:spAutoFit/>
          </a:bodyPr>
          <a:lstStyle/>
          <a:p>
            <a:pPr marL="342900" lvl="1" indent="-342900">
              <a:buFont typeface="Wingdings" pitchFamily="2" charset="2"/>
              <a:buChar char="Ø"/>
            </a:pPr>
            <a:r>
              <a:rPr lang="sq-AL" sz="2200"/>
              <a:t>Në fund, </a:t>
            </a:r>
            <a:r>
              <a:rPr lang="sq-AL" sz="2200" b="1"/>
              <a:t>të dy palët e procesit</a:t>
            </a:r>
            <a:r>
              <a:rPr lang="sq-AL" sz="2200"/>
              <a:t> (kërkues dhe që merr kërkesën) </a:t>
            </a:r>
            <a:r>
              <a:rPr lang="sq-AL" sz="2200" b="1"/>
              <a:t>përfshijnë të njëjtin personel</a:t>
            </a:r>
            <a:r>
              <a:rPr lang="sq-AL" sz="2200"/>
              <a:t> (policia, prokurorët, gjykatësit dhe autoritetet qendrore) megjithëse kryejnë role të ndryshme në varësi të asaj pale të procesit që janë të angazhuar.</a:t>
            </a:r>
          </a:p>
        </p:txBody>
      </p:sp>
      <p:sp>
        <p:nvSpPr>
          <p:cNvPr id="5" name="Rectangle 4">
            <a:extLst>
              <a:ext uri="{FF2B5EF4-FFF2-40B4-BE49-F238E27FC236}">
                <a16:creationId xmlns:a16="http://schemas.microsoft.com/office/drawing/2014/main" xmlns="" id="{A9C5C6D1-36EB-DA4A-BBD2-32788D58FEDF}"/>
              </a:ext>
            </a:extLst>
          </p:cNvPr>
          <p:cNvSpPr/>
          <p:nvPr/>
        </p:nvSpPr>
        <p:spPr>
          <a:xfrm>
            <a:off x="4613388" y="1102009"/>
            <a:ext cx="4572000" cy="2462213"/>
          </a:xfrm>
          <a:prstGeom prst="rect">
            <a:avLst/>
          </a:prstGeom>
        </p:spPr>
        <p:txBody>
          <a:bodyPr>
            <a:spAutoFit/>
          </a:bodyPr>
          <a:lstStyle/>
          <a:p>
            <a:pPr marL="342900" lvl="1" indent="-342900">
              <a:buFont typeface="Wingdings" pitchFamily="2" charset="2"/>
              <a:buChar char="Ø"/>
            </a:pPr>
            <a:r>
              <a:rPr lang="sq-AL" sz="2200"/>
              <a:t>Prandaj, </a:t>
            </a:r>
            <a:r>
              <a:rPr lang="sq-AL" sz="2200" b="1"/>
              <a:t>të gjitha çështjet janë me interes të ndërsjellë</a:t>
            </a:r>
            <a:r>
              <a:rPr lang="sq-AL" sz="2200"/>
              <a:t> dhe është në </a:t>
            </a:r>
            <a:r>
              <a:rPr lang="sq-AL" sz="2200" b="1"/>
              <a:t>interesin e shteteve</a:t>
            </a:r>
            <a:r>
              <a:rPr lang="sq-AL" sz="2200"/>
              <a:t> që të dy aspektet e procesit </a:t>
            </a:r>
            <a:r>
              <a:rPr lang="sq-AL" sz="2200" b="1"/>
              <a:t>të funksionojnë në mënyrë efektive dhe efikase</a:t>
            </a:r>
            <a:r>
              <a:rPr lang="sq-AL" sz="2200"/>
              <a:t>. </a:t>
            </a:r>
          </a:p>
          <a:p>
            <a:pPr marL="342900" lvl="1" indent="-342900">
              <a:buFont typeface="Arial" panose="020B0604020202020204" pitchFamily="34" charset="0"/>
              <a:buChar char="•"/>
            </a:pPr>
            <a:endParaRPr lang="en-GB" sz="2200" dirty="0"/>
          </a:p>
          <a:p>
            <a:pPr marL="0" lvl="4"/>
            <a:endParaRPr lang="en-GB" sz="2200" dirty="0"/>
          </a:p>
        </p:txBody>
      </p:sp>
      <p:pic>
        <p:nvPicPr>
          <p:cNvPr id="5122" name="Picture 2" descr="Preliminary considerations when buying/selling a business, Blog - FJG LLP">
            <a:hlinkClick r:id="rId4"/>
            <a:extLst>
              <a:ext uri="{FF2B5EF4-FFF2-40B4-BE49-F238E27FC236}">
                <a16:creationId xmlns:a16="http://schemas.microsoft.com/office/drawing/2014/main" xmlns="" id="{39D16BAB-1586-49CB-B4E9-6FC8248F6F4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103626" y="4190057"/>
            <a:ext cx="3113792" cy="207586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454948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Shqyrtimet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2257984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Ndihma juridike e ndërsjellë </a:t>
            </a:r>
          </a:p>
          <a:p>
            <a:pPr marL="0" indent="0" algn="r">
              <a:buFont typeface="Arial" charset="0"/>
              <a:buNone/>
              <a:defRPr/>
            </a:pPr>
            <a:r>
              <a:rPr lang="sq-AL" sz="3200" b="1">
                <a:solidFill>
                  <a:schemeClr val="bg1"/>
                </a:solidFill>
              </a:rPr>
              <a:t>Procedurat dhe praktika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250216"/>
            <a:ext cx="8525021" cy="2357568"/>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lnSpc>
                <a:spcPct val="80000"/>
              </a:lnSpc>
            </a:pPr>
            <a:endParaRPr lang="en-GB" sz="3200" b="1" dirty="0">
              <a:ea typeface="ＭＳ Ｐゴシック" charset="0"/>
            </a:endParaRPr>
          </a:p>
          <a:p>
            <a:pPr algn="ctr"/>
            <a:r>
              <a:rPr lang="sq-AL" sz="3200" b="1"/>
              <a:t>Vlerësimi i Këshillit të Evropës për NJN dhe dispozitat tjera, rekomandimet dhe mjetet ekzistuese të mbështetjes</a:t>
            </a:r>
          </a:p>
        </p:txBody>
      </p:sp>
    </p:spTree>
    <p:extLst>
      <p:ext uri="{BB962C8B-B14F-4D97-AF65-F5344CB8AC3E}">
        <p14:creationId xmlns:p14="http://schemas.microsoft.com/office/powerpoint/2010/main" xmlns="" val="18342437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1" y="872616"/>
            <a:ext cx="4752419" cy="5632311"/>
          </a:xfrm>
          <a:prstGeom prst="rect">
            <a:avLst/>
          </a:prstGeom>
        </p:spPr>
        <p:txBody>
          <a:bodyPr wrap="square">
            <a:spAutoFit/>
          </a:bodyPr>
          <a:lstStyle/>
          <a:p>
            <a:pPr marL="342900" lvl="1" indent="-342900">
              <a:buFont typeface="Wingdings" pitchFamily="2" charset="2"/>
              <a:buChar char="Ø"/>
            </a:pPr>
            <a:r>
              <a:rPr lang="sq-AL" sz="2200" b="1" dirty="0"/>
              <a:t>Vlerësimi T-CY </a:t>
            </a:r>
            <a:r>
              <a:rPr lang="sq-AL" sz="2200" dirty="0"/>
              <a:t>– raport i përkohshëm, dhjetor 2014</a:t>
            </a:r>
          </a:p>
          <a:p>
            <a:pPr marL="342900" lvl="1" indent="-342900">
              <a:buFont typeface="Wingdings" pitchFamily="2" charset="2"/>
              <a:buChar char="Ø"/>
            </a:pPr>
            <a:endParaRPr lang="en-GB" sz="2200" dirty="0"/>
          </a:p>
          <a:p>
            <a:pPr marL="342900" lvl="1" indent="-342900">
              <a:buFont typeface="Wingdings" pitchFamily="2" charset="2"/>
              <a:buChar char="ü"/>
            </a:pPr>
            <a:r>
              <a:rPr lang="sq-AL" sz="2100" b="1" dirty="0"/>
              <a:t>Arsyet kryesore të vlerësimit:</a:t>
            </a:r>
          </a:p>
          <a:p>
            <a:pPr marL="342900" lvl="1" indent="-342900">
              <a:buFont typeface="Arial" panose="020B0604020202020204" pitchFamily="34" charset="0"/>
              <a:buChar char="•"/>
            </a:pPr>
            <a:r>
              <a:rPr lang="sq-AL" sz="2100" dirty="0"/>
              <a:t>njohja e rëndësisë së procesit të NJN-së për qëllime të bashkëpunimit lidhur me krimin </a:t>
            </a:r>
            <a:r>
              <a:rPr lang="sq-AL" sz="2100" dirty="0" err="1"/>
              <a:t>kibernetik</a:t>
            </a:r>
            <a:r>
              <a:rPr lang="sq-AL" sz="2100" dirty="0"/>
              <a:t> dhe marrjen e provave elektronike</a:t>
            </a:r>
          </a:p>
          <a:p>
            <a:pPr marL="342900" lvl="1" indent="-342900">
              <a:buFont typeface="Arial" panose="020B0604020202020204" pitchFamily="34" charset="0"/>
              <a:buChar char="•"/>
            </a:pPr>
            <a:r>
              <a:rPr lang="sq-AL" sz="2100" b="1" dirty="0"/>
              <a:t>shqetësimet lidhur </a:t>
            </a:r>
            <a:r>
              <a:rPr lang="sq-AL" sz="2100" dirty="0"/>
              <a:t>me efikasitetin e procesit</a:t>
            </a:r>
          </a:p>
          <a:p>
            <a:pPr marL="342900" lvl="1" indent="-342900">
              <a:buFont typeface="Arial" panose="020B0604020202020204" pitchFamily="34" charset="0"/>
              <a:buChar char="•"/>
            </a:pPr>
            <a:r>
              <a:rPr lang="sq-AL" sz="2100" b="1" dirty="0"/>
              <a:t>fokusi</a:t>
            </a:r>
            <a:r>
              <a:rPr lang="sq-AL" sz="2100" dirty="0"/>
              <a:t>: Neni 31 i Konventës së Krimit </a:t>
            </a:r>
            <a:r>
              <a:rPr lang="sq-AL" sz="2100" dirty="0" err="1"/>
              <a:t>Kibernetik</a:t>
            </a:r>
            <a:r>
              <a:rPr lang="sq-AL" sz="2100" dirty="0"/>
              <a:t> (NJN në lidhje me të dhënat e ruajtura kompjuterike) dhe lidhja e tij me nene tjera praktikisht të zbatueshëm (23, 25, 27, 28 dhe 35)</a:t>
            </a:r>
          </a:p>
        </p:txBody>
      </p:sp>
      <p:sp>
        <p:nvSpPr>
          <p:cNvPr id="5" name="Rectangle 4">
            <a:extLst>
              <a:ext uri="{FF2B5EF4-FFF2-40B4-BE49-F238E27FC236}">
                <a16:creationId xmlns:a16="http://schemas.microsoft.com/office/drawing/2014/main" xmlns="" id="{A9C5C6D1-36EB-DA4A-BBD2-32788D58FEDF}"/>
              </a:ext>
            </a:extLst>
          </p:cNvPr>
          <p:cNvSpPr/>
          <p:nvPr/>
        </p:nvSpPr>
        <p:spPr>
          <a:xfrm>
            <a:off x="4660522" y="989546"/>
            <a:ext cx="4059306" cy="5570756"/>
          </a:xfrm>
          <a:prstGeom prst="rect">
            <a:avLst/>
          </a:prstGeom>
        </p:spPr>
        <p:txBody>
          <a:bodyPr wrap="square">
            <a:spAutoFit/>
          </a:bodyPr>
          <a:lstStyle/>
          <a:p>
            <a:pPr marL="800100" lvl="1" indent="-342900">
              <a:buFont typeface="Wingdings" pitchFamily="2" charset="2"/>
              <a:buChar char="ü"/>
            </a:pPr>
            <a:r>
              <a:rPr lang="sq-AL" sz="2200" b="1" dirty="0"/>
              <a:t>Fushëveprimi:</a:t>
            </a:r>
          </a:p>
          <a:p>
            <a:pPr marL="800100" lvl="1" indent="-342900">
              <a:buFont typeface="Arial" panose="020B0604020202020204" pitchFamily="34" charset="0"/>
              <a:buChar char="•"/>
            </a:pPr>
            <a:r>
              <a:rPr lang="sq-AL" sz="2200" b="1" dirty="0"/>
              <a:t>42 vende </a:t>
            </a:r>
            <a:r>
              <a:rPr lang="sq-AL" sz="2200" dirty="0"/>
              <a:t>pjesëmarrëse</a:t>
            </a:r>
          </a:p>
          <a:p>
            <a:pPr marL="800100" lvl="1" indent="-342900">
              <a:buFont typeface="Arial" panose="020B0604020202020204" pitchFamily="34" charset="0"/>
              <a:buChar char="•"/>
            </a:pPr>
            <a:endParaRPr lang="en-GB" sz="1400" dirty="0"/>
          </a:p>
          <a:p>
            <a:pPr marL="800100" lvl="1" indent="-342900">
              <a:buFont typeface="Arial" panose="020B0604020202020204" pitchFamily="34" charset="0"/>
              <a:buChar char="•"/>
            </a:pPr>
            <a:r>
              <a:rPr lang="sq-AL" sz="2200" b="1" dirty="0"/>
              <a:t>llojet e të dhënave </a:t>
            </a:r>
            <a:r>
              <a:rPr lang="sq-AL" sz="2200" dirty="0"/>
              <a:t>të kërkuara nga NJN dhe shpeshtësia e kërkesave të NJN-së</a:t>
            </a:r>
          </a:p>
          <a:p>
            <a:pPr marL="800100" lvl="1" indent="-342900">
              <a:buFont typeface="Arial" panose="020B0604020202020204" pitchFamily="34" charset="0"/>
              <a:buChar char="•"/>
            </a:pPr>
            <a:endParaRPr lang="en-GB" sz="1600" dirty="0"/>
          </a:p>
          <a:p>
            <a:pPr marL="800100" lvl="1" indent="-342900">
              <a:buFont typeface="Arial" panose="020B0604020202020204" pitchFamily="34" charset="0"/>
              <a:buChar char="•"/>
            </a:pPr>
            <a:r>
              <a:rPr lang="sq-AL" sz="2200" b="1" dirty="0"/>
              <a:t>procedurat e nevojshme </a:t>
            </a:r>
            <a:r>
              <a:rPr lang="sq-AL" sz="2200" dirty="0"/>
              <a:t>që kërkohen për NJN për qasje në të dhënat e ruajtura</a:t>
            </a:r>
          </a:p>
          <a:p>
            <a:pPr marL="800100" lvl="1" indent="-342900">
              <a:buFont typeface="Arial" panose="020B0604020202020204" pitchFamily="34" charset="0"/>
              <a:buChar char="•"/>
            </a:pPr>
            <a:endParaRPr lang="en-GB" sz="1400" dirty="0"/>
          </a:p>
          <a:p>
            <a:pPr marL="800100" lvl="1" indent="-342900">
              <a:buFont typeface="Arial" panose="020B0604020202020204" pitchFamily="34" charset="0"/>
              <a:buChar char="•"/>
            </a:pPr>
            <a:r>
              <a:rPr lang="sq-AL" sz="2200" b="1" dirty="0"/>
              <a:t>kanalet </a:t>
            </a:r>
            <a:r>
              <a:rPr lang="sq-AL" sz="2200" dirty="0"/>
              <a:t>dhe mjetet e bashkëpunimit të përdorura.</a:t>
            </a:r>
          </a:p>
        </p:txBody>
      </p:sp>
    </p:spTree>
    <p:extLst>
      <p:ext uri="{BB962C8B-B14F-4D97-AF65-F5344CB8AC3E}">
        <p14:creationId xmlns:p14="http://schemas.microsoft.com/office/powerpoint/2010/main" xmlns="" val="250498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7084"/>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Instrumentet e bashkëpunimit ndërkombëtar, standardet dhe kanalet e komunikimit</a:t>
            </a:r>
          </a:p>
        </p:txBody>
      </p:sp>
    </p:spTree>
    <p:extLst>
      <p:ext uri="{BB962C8B-B14F-4D97-AF65-F5344CB8AC3E}">
        <p14:creationId xmlns:p14="http://schemas.microsoft.com/office/powerpoint/2010/main" xmlns=""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765866" cy="5509200"/>
          </a:xfrm>
          <a:prstGeom prst="rect">
            <a:avLst/>
          </a:prstGeom>
        </p:spPr>
        <p:txBody>
          <a:bodyPr wrap="square">
            <a:spAutoFit/>
          </a:bodyPr>
          <a:lstStyle/>
          <a:p>
            <a:pPr marL="342900" lvl="1" indent="-342900">
              <a:buFont typeface="Wingdings" pitchFamily="2" charset="2"/>
              <a:buChar char="Ø"/>
            </a:pPr>
            <a:r>
              <a:rPr lang="sq-AL" sz="2200" b="1" dirty="0"/>
              <a:t>Llojet e të dhënave të kërkuara nga NJN</a:t>
            </a:r>
            <a:r>
              <a:rPr lang="sq-AL" sz="2200" dirty="0"/>
              <a:t>:</a:t>
            </a:r>
          </a:p>
          <a:p>
            <a:pPr marL="342900" lvl="1" indent="-342900">
              <a:buFont typeface="Wingdings" pitchFamily="2" charset="2"/>
              <a:buChar char="Ø"/>
            </a:pPr>
            <a:endParaRPr lang="en-GB" sz="2200" dirty="0"/>
          </a:p>
          <a:p>
            <a:pPr marL="342900" lvl="1" indent="-342900">
              <a:buFont typeface="Arial" panose="020B0604020202020204" pitchFamily="34" charset="0"/>
              <a:buChar char="•"/>
            </a:pPr>
            <a:r>
              <a:rPr lang="sq-AL" sz="2200" b="1" dirty="0"/>
              <a:t>kryesisht të dhëna për </a:t>
            </a:r>
            <a:r>
              <a:rPr lang="sq-AL" sz="2200" b="1" dirty="0" err="1"/>
              <a:t>abonuesin</a:t>
            </a:r>
            <a:endParaRPr lang="sq-AL" sz="2200" b="1" dirty="0"/>
          </a:p>
          <a:p>
            <a:pPr marL="342900" lvl="1" indent="-342900">
              <a:buFont typeface="Arial" panose="020B0604020202020204" pitchFamily="34" charset="0"/>
              <a:buChar char="•"/>
            </a:pPr>
            <a:r>
              <a:rPr lang="sq-AL" sz="2200" b="1" dirty="0"/>
              <a:t>më rrallë </a:t>
            </a:r>
            <a:r>
              <a:rPr lang="sq-AL" sz="2200" dirty="0"/>
              <a:t>kërkesa për të dhënat e trafikut</a:t>
            </a:r>
          </a:p>
          <a:p>
            <a:pPr marL="342900" lvl="1" indent="-342900">
              <a:buFont typeface="Arial" panose="020B0604020202020204" pitchFamily="34" charset="0"/>
              <a:buChar char="•"/>
            </a:pPr>
            <a:r>
              <a:rPr lang="sq-AL" sz="2200" dirty="0"/>
              <a:t>të dhëna të përmbajtjes, </a:t>
            </a:r>
            <a:r>
              <a:rPr lang="sq-AL" sz="2200" b="1" dirty="0"/>
              <a:t>më së paku që kërkohet</a:t>
            </a:r>
            <a:r>
              <a:rPr lang="sq-AL" sz="2200" dirty="0"/>
              <a:t> si lloj i të dhënave</a:t>
            </a:r>
          </a:p>
          <a:p>
            <a:pPr marL="342900" lvl="1" indent="-342900">
              <a:buFont typeface="Arial" panose="020B0604020202020204" pitchFamily="34" charset="0"/>
              <a:buChar char="•"/>
            </a:pPr>
            <a:r>
              <a:rPr lang="sq-AL" sz="2200" b="1" dirty="0"/>
              <a:t>një pjesë e konsiderueshme</a:t>
            </a:r>
            <a:r>
              <a:rPr lang="sq-AL" sz="2200" dirty="0"/>
              <a:t> e kërkesave të raportuara në lidhje me veprat penale të mashtrimit, disa kanë të bëjnë me krimet e dhunës dhe të tjerat me veprat kundër sistemeve kompjuterike</a:t>
            </a:r>
          </a:p>
        </p:txBody>
      </p:sp>
      <p:pic>
        <p:nvPicPr>
          <p:cNvPr id="6" name="Picture 5" descr="A screenshot of a cell phone&#10;&#10;Description automatically generated">
            <a:extLst>
              <a:ext uri="{FF2B5EF4-FFF2-40B4-BE49-F238E27FC236}">
                <a16:creationId xmlns:a16="http://schemas.microsoft.com/office/drawing/2014/main" xmlns="" id="{5D2F7B93-1B01-4699-A7B2-CFA5A6237719}"/>
              </a:ext>
            </a:extLst>
          </p:cNvPr>
          <p:cNvPicPr>
            <a:picLocks noChangeAspect="1"/>
          </p:cNvPicPr>
          <p:nvPr/>
        </p:nvPicPr>
        <p:blipFill>
          <a:blip r:embed="rId4"/>
          <a:stretch>
            <a:fillRect/>
          </a:stretch>
        </p:blipFill>
        <p:spPr>
          <a:xfrm>
            <a:off x="5023128" y="2316808"/>
            <a:ext cx="3616214" cy="2698252"/>
          </a:xfrm>
          <a:prstGeom prst="rect">
            <a:avLst/>
          </a:prstGeom>
        </p:spPr>
      </p:pic>
    </p:spTree>
    <p:extLst>
      <p:ext uri="{BB962C8B-B14F-4D97-AF65-F5344CB8AC3E}">
        <p14:creationId xmlns:p14="http://schemas.microsoft.com/office/powerpoint/2010/main" xmlns="" val="125982799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765866" cy="5847755"/>
          </a:xfrm>
          <a:prstGeom prst="rect">
            <a:avLst/>
          </a:prstGeom>
        </p:spPr>
        <p:txBody>
          <a:bodyPr wrap="square">
            <a:spAutoFit/>
          </a:bodyPr>
          <a:lstStyle/>
          <a:p>
            <a:pPr marL="342900" lvl="1" indent="-342900">
              <a:buFont typeface="Wingdings" pitchFamily="2" charset="2"/>
              <a:buChar char="Ø"/>
            </a:pPr>
            <a:r>
              <a:rPr lang="sq-AL" sz="2200" b="1" dirty="0"/>
              <a:t>Shpeshtësia e kërkesave</a:t>
            </a:r>
            <a:r>
              <a:rPr lang="sq-AL" sz="2200" dirty="0"/>
              <a:t>:</a:t>
            </a:r>
          </a:p>
          <a:p>
            <a:pPr marL="342900" lvl="1" indent="-342900">
              <a:buFont typeface="Wingdings" pitchFamily="2" charset="2"/>
              <a:buChar char="Ø"/>
            </a:pPr>
            <a:endParaRPr lang="en-GB" sz="800" dirty="0"/>
          </a:p>
          <a:p>
            <a:pPr marL="342900" lvl="1" indent="-342900">
              <a:buFont typeface="Arial" panose="020B0604020202020204" pitchFamily="34" charset="0"/>
              <a:buChar char="•"/>
            </a:pPr>
            <a:r>
              <a:rPr lang="sq-AL" sz="2150" b="1" dirty="0"/>
              <a:t>është e vështirë të përcaktohet</a:t>
            </a:r>
            <a:r>
              <a:rPr lang="sq-AL" sz="2150" dirty="0"/>
              <a:t> për shkak të përdorimit të transmetimit direkt duke anashkaluar kështu Autoritetet Qendrore</a:t>
            </a:r>
          </a:p>
          <a:p>
            <a:pPr marL="342900" lvl="1" indent="-342900">
              <a:buFont typeface="Arial" panose="020B0604020202020204" pitchFamily="34" charset="0"/>
              <a:buChar char="•"/>
            </a:pPr>
            <a:r>
              <a:rPr lang="sq-AL" sz="2150" b="1" dirty="0"/>
              <a:t>mungesa e përgjithshme e informacionit statistikor</a:t>
            </a:r>
          </a:p>
          <a:p>
            <a:pPr marL="342900" lvl="1" indent="-342900">
              <a:buFont typeface="Arial" panose="020B0604020202020204" pitchFamily="34" charset="0"/>
              <a:buChar char="•"/>
            </a:pPr>
            <a:r>
              <a:rPr lang="sq-AL" sz="2150" b="1" dirty="0"/>
              <a:t>nuk mbahet asnjë informacion i veçantë statistikor</a:t>
            </a:r>
            <a:r>
              <a:rPr lang="sq-AL" sz="2150" dirty="0"/>
              <a:t> për kërkesat për prova elektronike</a:t>
            </a:r>
          </a:p>
          <a:p>
            <a:pPr marL="342900" lvl="1" indent="-342900">
              <a:buFont typeface="Arial" panose="020B0604020202020204" pitchFamily="34" charset="0"/>
              <a:buChar char="•"/>
            </a:pPr>
            <a:r>
              <a:rPr lang="sq-AL" sz="2150" b="1" dirty="0"/>
              <a:t>bashkëpunimi polici me polici</a:t>
            </a:r>
            <a:r>
              <a:rPr lang="sq-AL" sz="2150" dirty="0"/>
              <a:t> është gjetur të jetë më i shpeshtë se NJN-të por ka për qëllim shkëmbimin e inteligjencës dhe informacionit i cili shpesh nuk mund të përdoret si provë</a:t>
            </a:r>
          </a:p>
        </p:txBody>
      </p:sp>
      <p:sp>
        <p:nvSpPr>
          <p:cNvPr id="5" name="Rectangle 4">
            <a:extLst>
              <a:ext uri="{FF2B5EF4-FFF2-40B4-BE49-F238E27FC236}">
                <a16:creationId xmlns:a16="http://schemas.microsoft.com/office/drawing/2014/main" xmlns="" id="{9BC0AC26-B661-4C44-9929-EFA7A51EF334}"/>
              </a:ext>
            </a:extLst>
          </p:cNvPr>
          <p:cNvSpPr/>
          <p:nvPr/>
        </p:nvSpPr>
        <p:spPr>
          <a:xfrm>
            <a:off x="4572000" y="1553877"/>
            <a:ext cx="4572000" cy="1446550"/>
          </a:xfrm>
          <a:prstGeom prst="rect">
            <a:avLst/>
          </a:prstGeom>
        </p:spPr>
        <p:txBody>
          <a:bodyPr>
            <a:spAutoFit/>
          </a:bodyPr>
          <a:lstStyle/>
          <a:p>
            <a:pPr marL="342900" lvl="1" indent="-342900">
              <a:buFont typeface="Arial" panose="020B0604020202020204" pitchFamily="34" charset="0"/>
              <a:buChar char="•"/>
            </a:pPr>
            <a:r>
              <a:rPr lang="sq-AL" sz="2200" b="1" dirty="0"/>
              <a:t>informacioni</a:t>
            </a:r>
            <a:r>
              <a:rPr lang="sq-AL" sz="2200" dirty="0"/>
              <a:t> (trafiku, përmbajtja) </a:t>
            </a:r>
            <a:r>
              <a:rPr lang="sq-AL" sz="2200" b="1" dirty="0"/>
              <a:t>kërkon përdorimin e kompetencave detyruese </a:t>
            </a:r>
            <a:r>
              <a:rPr lang="sq-AL" sz="2200" dirty="0"/>
              <a:t>në nivelin e brendshëm, siç kërkohet nga kërkesa e NJN-së  </a:t>
            </a:r>
          </a:p>
        </p:txBody>
      </p:sp>
      <p:pic>
        <p:nvPicPr>
          <p:cNvPr id="4098" name="Picture 2" descr="Assessment">
            <a:hlinkClick r:id="rId4"/>
            <a:extLst>
              <a:ext uri="{FF2B5EF4-FFF2-40B4-BE49-F238E27FC236}">
                <a16:creationId xmlns:a16="http://schemas.microsoft.com/office/drawing/2014/main" xmlns="" id="{1C713E03-C3D5-4836-945E-804E08C9FB16}"/>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722953" y="3660100"/>
            <a:ext cx="2161714" cy="2236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738231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4493538"/>
          </a:xfrm>
          <a:prstGeom prst="rect">
            <a:avLst/>
          </a:prstGeom>
        </p:spPr>
        <p:txBody>
          <a:bodyPr>
            <a:spAutoFit/>
          </a:bodyPr>
          <a:lstStyle/>
          <a:p>
            <a:pPr marL="342900" lvl="1" indent="-342900" algn="just">
              <a:buFont typeface="Wingdings" pitchFamily="2" charset="2"/>
              <a:buChar char="Ø"/>
            </a:pPr>
            <a:r>
              <a:rPr lang="sq-AL" sz="2200" b="1"/>
              <a:t>Bashkëpunim i drejtpërdrejtë me ISP-të në juridiksionet e huaja</a:t>
            </a:r>
            <a:r>
              <a:rPr lang="sq-AL" sz="2200"/>
              <a:t>:</a:t>
            </a:r>
          </a:p>
          <a:p>
            <a:pPr marL="342900" lvl="1" indent="-342900" algn="just">
              <a:buFont typeface="Wingdings" pitchFamily="2" charset="2"/>
              <a:buChar char="Ø"/>
            </a:pPr>
            <a:endParaRPr lang="en-GB" sz="2200" dirty="0"/>
          </a:p>
          <a:p>
            <a:pPr marL="342900" lvl="1" indent="-342900" algn="just">
              <a:buFont typeface="Arial" panose="020B0604020202020204" pitchFamily="34" charset="0"/>
              <a:buChar char="•"/>
            </a:pPr>
            <a:r>
              <a:rPr lang="sq-AL" sz="2200" b="1"/>
              <a:t>praktikë e përhapur</a:t>
            </a:r>
            <a:r>
              <a:rPr lang="sq-AL" sz="2200"/>
              <a:t> në mesin e shteteve</a:t>
            </a:r>
          </a:p>
          <a:p>
            <a:pPr marL="342900" lvl="1" indent="-342900" algn="just">
              <a:buFont typeface="Arial" panose="020B0604020202020204" pitchFamily="34" charset="0"/>
              <a:buChar char="•"/>
            </a:pPr>
            <a:endParaRPr lang="en-GB" sz="2200" dirty="0"/>
          </a:p>
          <a:p>
            <a:pPr marL="342900" lvl="1" indent="-342900" algn="just">
              <a:buFont typeface="Arial" panose="020B0604020202020204" pitchFamily="34" charset="0"/>
              <a:buChar char="•"/>
            </a:pPr>
            <a:r>
              <a:rPr lang="sq-AL" sz="2200"/>
              <a:t>përvoja e shteteve është se </a:t>
            </a:r>
            <a:r>
              <a:rPr lang="sq-AL" sz="2200" b="1"/>
              <a:t>ISP-të përgjigjen pozitivisht</a:t>
            </a:r>
            <a:r>
              <a:rPr lang="sq-AL" sz="2200"/>
              <a:t> (ofruesit e SH.B.A.-së zbulojnë të dhënat e abonuesit dhe të dhënat e trafikut) varet nga disa kushte që përmbushen duke përfshirë "ligjshmërinë" e kërkesës</a:t>
            </a:r>
          </a:p>
          <a:p>
            <a:pPr marL="342900" lvl="1" indent="-342900" algn="just">
              <a:buFont typeface="Arial" panose="020B0604020202020204" pitchFamily="34" charset="0"/>
              <a:buChar char="•"/>
            </a:pPr>
            <a:endParaRPr lang="en-GB" sz="2200" dirty="0"/>
          </a:p>
        </p:txBody>
      </p:sp>
      <p:sp>
        <p:nvSpPr>
          <p:cNvPr id="12" name="TextBox 11">
            <a:extLst>
              <a:ext uri="{FF2B5EF4-FFF2-40B4-BE49-F238E27FC236}">
                <a16:creationId xmlns:a16="http://schemas.microsoft.com/office/drawing/2014/main" xmlns="" id="{89D5A201-F458-4F49-ABC8-E34AFF238B91}"/>
              </a:ext>
            </a:extLst>
          </p:cNvPr>
          <p:cNvSpPr txBox="1"/>
          <p:nvPr/>
        </p:nvSpPr>
        <p:spPr>
          <a:xfrm>
            <a:off x="4846185" y="1881847"/>
            <a:ext cx="4044099" cy="2123658"/>
          </a:xfrm>
          <a:prstGeom prst="rect">
            <a:avLst/>
          </a:prstGeom>
          <a:noFill/>
        </p:spPr>
        <p:txBody>
          <a:bodyPr wrap="square">
            <a:spAutoFit/>
          </a:bodyPr>
          <a:lstStyle/>
          <a:p>
            <a:pPr marL="342900" lvl="1" indent="-342900" algn="just">
              <a:buFont typeface="Arial" panose="020B0604020202020204" pitchFamily="34" charset="0"/>
              <a:buChar char="•"/>
            </a:pPr>
            <a:r>
              <a:rPr lang="sq-AL" sz="2200" b="1"/>
              <a:t>disa ISP kanë procedura</a:t>
            </a:r>
            <a:r>
              <a:rPr lang="sq-AL" sz="2200"/>
              <a:t> të vendosura për t'iu përgjigjur kërkesave të urgjencës, por nganjëherë informacioni i tillë nuk mund të përdoret si provë.</a:t>
            </a:r>
          </a:p>
        </p:txBody>
      </p:sp>
      <p:pic>
        <p:nvPicPr>
          <p:cNvPr id="7170" name="Picture 2" descr="Baghdad Telecom, Internet Service Provider in Iraq, Iraqi ISP">
            <a:hlinkClick r:id="rId4"/>
            <a:extLst>
              <a:ext uri="{FF2B5EF4-FFF2-40B4-BE49-F238E27FC236}">
                <a16:creationId xmlns:a16="http://schemas.microsoft.com/office/drawing/2014/main" xmlns="" id="{A75A804F-6F56-4D5A-BCCD-AE94F3EF0D60}"/>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462748" y="4433531"/>
            <a:ext cx="3314700" cy="13811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539924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Vlerësimi i KiE-së për NJN dhe</a:t>
            </a:r>
          </a:p>
          <a:p>
            <a:pPr algn="r"/>
            <a:r>
              <a:rPr lang="sq-AL" sz="3200" b="1"/>
              <a:t>dispozita të tjera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7587726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72616"/>
            <a:ext cx="4572000" cy="5909310"/>
          </a:xfrm>
          <a:prstGeom prst="rect">
            <a:avLst/>
          </a:prstGeom>
        </p:spPr>
        <p:txBody>
          <a:bodyPr>
            <a:spAutoFit/>
          </a:bodyPr>
          <a:lstStyle/>
          <a:p>
            <a:pPr marL="342900" lvl="1" indent="-342900">
              <a:buFont typeface="Wingdings" pitchFamily="2" charset="2"/>
              <a:buChar char="Ø"/>
            </a:pPr>
            <a:r>
              <a:rPr lang="sq-AL" sz="2100" b="1" dirty="0"/>
              <a:t>Të rëndësishme në nivelin e brendshëm:</a:t>
            </a:r>
          </a:p>
          <a:p>
            <a:pPr marL="342900" lvl="1" indent="-342900">
              <a:buFont typeface="Wingdings" pitchFamily="2" charset="2"/>
              <a:buChar char="Ø"/>
            </a:pPr>
            <a:endParaRPr lang="en-GB" sz="1200" dirty="0"/>
          </a:p>
          <a:p>
            <a:pPr marL="342900" lvl="1" indent="-342900">
              <a:buFont typeface="Arial" panose="020B0604020202020204" pitchFamily="34" charset="0"/>
              <a:buChar char="•"/>
            </a:pPr>
            <a:r>
              <a:rPr lang="sq-AL" sz="2100" b="1" dirty="0"/>
              <a:t>zbatimi i plotë i Konventës së Budapestit</a:t>
            </a:r>
          </a:p>
          <a:p>
            <a:pPr marL="342900" lvl="1" indent="-342900" algn="just">
              <a:buFont typeface="Arial" panose="020B0604020202020204" pitchFamily="34" charset="0"/>
              <a:buChar char="•"/>
            </a:pPr>
            <a:r>
              <a:rPr lang="sq-AL" sz="2100" b="1" dirty="0">
                <a:latin typeface="Arial" panose="020B0604020202020204" pitchFamily="34" charset="0"/>
              </a:rPr>
              <a:t>mbajtja e statistikave</a:t>
            </a:r>
            <a:r>
              <a:rPr lang="sq-AL" sz="2100" dirty="0">
                <a:latin typeface="Arial" panose="020B0604020202020204" pitchFamily="34" charset="0"/>
              </a:rPr>
              <a:t> ose krijimi i mekanizmave të tjerë për të monitoruar efikasitetin e ndihmës juridike të ndërsjellë</a:t>
            </a:r>
          </a:p>
          <a:p>
            <a:pPr marL="342900" lvl="1" indent="-342900" algn="just">
              <a:buFont typeface="Arial" panose="020B0604020202020204" pitchFamily="34" charset="0"/>
              <a:buChar char="•"/>
            </a:pPr>
            <a:r>
              <a:rPr lang="sq-AL" sz="2100" b="1" dirty="0"/>
              <a:t>caktimi i stafit të arsimuar më mirë për teknologji</a:t>
            </a:r>
            <a:r>
              <a:rPr lang="sq-AL" sz="2100" dirty="0"/>
              <a:t> për ndihmë juridike të ndërsjellë, jo vetëm në nivelet qendrore, por edhe në nivelin e institucioneve përgjegjëse për ekzekutimin e kërkesave</a:t>
            </a:r>
          </a:p>
          <a:p>
            <a:pPr marL="342900" lvl="1" indent="-342900" algn="just">
              <a:buFont typeface="Arial" panose="020B0604020202020204" pitchFamily="34" charset="0"/>
              <a:buChar char="•"/>
            </a:pPr>
            <a:r>
              <a:rPr lang="sq-AL" sz="2100" dirty="0">
                <a:latin typeface="Arial" panose="020B0604020202020204" pitchFamily="34" charset="0"/>
              </a:rPr>
              <a:t>trajnim më i mirë për të rritur ndihmën juridike të ndërsjellë</a:t>
            </a:r>
          </a:p>
        </p:txBody>
      </p:sp>
      <p:sp>
        <p:nvSpPr>
          <p:cNvPr id="16" name="TextBox 15">
            <a:extLst>
              <a:ext uri="{FF2B5EF4-FFF2-40B4-BE49-F238E27FC236}">
                <a16:creationId xmlns:a16="http://schemas.microsoft.com/office/drawing/2014/main" xmlns="" id="{E6C59546-15D6-4230-B91A-9A42D8A8443D}"/>
              </a:ext>
            </a:extLst>
          </p:cNvPr>
          <p:cNvSpPr txBox="1"/>
          <p:nvPr/>
        </p:nvSpPr>
        <p:spPr>
          <a:xfrm>
            <a:off x="4984422" y="1103184"/>
            <a:ext cx="4038034" cy="5847755"/>
          </a:xfrm>
          <a:prstGeom prst="rect">
            <a:avLst/>
          </a:prstGeom>
          <a:noFill/>
        </p:spPr>
        <p:txBody>
          <a:bodyPr wrap="square">
            <a:spAutoFit/>
          </a:bodyPr>
          <a:lstStyle/>
          <a:p>
            <a:pPr marL="285750" indent="-285750" algn="just">
              <a:buFont typeface="Arial" panose="020B0604020202020204" pitchFamily="34" charset="0"/>
              <a:buChar char="•"/>
            </a:pPr>
            <a:r>
              <a:rPr lang="sq-AL" sz="2200" b="1" dirty="0" smtClean="0"/>
              <a:t>forcimi i </a:t>
            </a:r>
            <a:r>
              <a:rPr lang="sq-AL" sz="2200" b="1" dirty="0"/>
              <a:t>rolit të pikave të kontaktit 24/7</a:t>
            </a:r>
            <a:r>
              <a:rPr lang="sq-AL" sz="2200" dirty="0"/>
              <a:t> në përputhje me nenin 35 të Konventës së Budapestit</a:t>
            </a:r>
          </a:p>
          <a:p>
            <a:pPr marL="285750" indent="-285750" algn="just">
              <a:buFont typeface="Arial" panose="020B0604020202020204" pitchFamily="34" charset="0"/>
              <a:buChar char="•"/>
            </a:pPr>
            <a:r>
              <a:rPr lang="sq-AL" sz="2200" b="1" dirty="0">
                <a:latin typeface="Arial" panose="020B0604020202020204" pitchFamily="34" charset="0"/>
              </a:rPr>
              <a:t>riorganizimi i procedurave dhe zvogëlimi i numrit të hapave</a:t>
            </a:r>
            <a:r>
              <a:rPr lang="sq-AL" sz="2200" dirty="0">
                <a:latin typeface="Arial" panose="020B0604020202020204" pitchFamily="34" charset="0"/>
              </a:rPr>
              <a:t> të nevojshëm për kërkesat e ndihmës së ndërsjellë në nivelin vendas</a:t>
            </a:r>
          </a:p>
          <a:p>
            <a:pPr marL="285750" indent="-285750" algn="just">
              <a:buFont typeface="Arial" panose="020B0604020202020204" pitchFamily="34" charset="0"/>
              <a:buChar char="•"/>
            </a:pPr>
            <a:r>
              <a:rPr lang="sq-AL" sz="2200" b="1" dirty="0">
                <a:latin typeface="Arial" panose="020B0604020202020204" pitchFamily="34" charset="0"/>
              </a:rPr>
              <a:t>vendosja e procedurave emergjente</a:t>
            </a:r>
            <a:r>
              <a:rPr lang="sq-AL" sz="2200" dirty="0">
                <a:latin typeface="Arial" panose="020B0604020202020204" pitchFamily="34" charset="0"/>
              </a:rPr>
              <a:t> për kërkesat që lidhen me rreziqet e jetës dhe rrethana të ngjashme urgjente</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spTree>
    <p:extLst>
      <p:ext uri="{BB962C8B-B14F-4D97-AF65-F5344CB8AC3E}">
        <p14:creationId xmlns:p14="http://schemas.microsoft.com/office/powerpoint/2010/main" xmlns="" val="11349610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14777"/>
            <a:ext cx="4572000" cy="5955476"/>
          </a:xfrm>
          <a:prstGeom prst="rect">
            <a:avLst/>
          </a:prstGeom>
        </p:spPr>
        <p:txBody>
          <a:bodyPr>
            <a:spAutoFit/>
          </a:bodyPr>
          <a:lstStyle/>
          <a:p>
            <a:pPr marL="342900" lvl="1" indent="-342900">
              <a:buFont typeface="Wingdings" pitchFamily="2" charset="2"/>
              <a:buChar char="Ø"/>
            </a:pPr>
            <a:r>
              <a:rPr lang="sq-AL" sz="2200" b="1" dirty="0"/>
              <a:t>Të rëndësishme në nivelin e brendshëm:</a:t>
            </a:r>
          </a:p>
          <a:p>
            <a:pPr marL="342900" lvl="1" indent="-342900">
              <a:buFont typeface="Wingdings" pitchFamily="2" charset="2"/>
              <a:buChar char="Ø"/>
            </a:pPr>
            <a:endParaRPr lang="en-GB" sz="1400" dirty="0"/>
          </a:p>
          <a:p>
            <a:pPr marL="342900" lvl="1" indent="-342900" algn="just">
              <a:buFont typeface="Arial" panose="020B0604020202020204" pitchFamily="34" charset="0"/>
              <a:buChar char="•"/>
            </a:pPr>
            <a:r>
              <a:rPr lang="sq-AL" sz="2100" b="1" dirty="0">
                <a:latin typeface="Arial" panose="020B0604020202020204" pitchFamily="34" charset="0"/>
              </a:rPr>
              <a:t>përdorimi i transmetimit elektronik të kërkesave</a:t>
            </a:r>
            <a:r>
              <a:rPr lang="sq-AL" sz="2100" dirty="0">
                <a:latin typeface="Arial" panose="020B0604020202020204" pitchFamily="34" charset="0"/>
              </a:rPr>
              <a:t> në përputhje me nenin 25.3 të Konventës së Budapestit për mjetet e komunikimit të përshpejtuar </a:t>
            </a:r>
          </a:p>
          <a:p>
            <a:pPr marL="342900" lvl="1" indent="-342900" algn="just">
              <a:buFont typeface="Arial" panose="020B0604020202020204" pitchFamily="34" charset="0"/>
              <a:buChar char="•"/>
            </a:pPr>
            <a:r>
              <a:rPr lang="sq-AL" sz="2100" dirty="0">
                <a:latin typeface="Arial" panose="020B0604020202020204" pitchFamily="34" charset="0"/>
              </a:rPr>
              <a:t>Palëve u kujtohet </a:t>
            </a:r>
            <a:r>
              <a:rPr lang="sq-AL" sz="2100" b="1" dirty="0">
                <a:latin typeface="Arial" panose="020B0604020202020204" pitchFamily="34" charset="0"/>
              </a:rPr>
              <a:t>të zbatojnë standardin e kriminalitetit të dyfishtë në një mënyrë </a:t>
            </a:r>
            <a:r>
              <a:rPr lang="sq-AL" sz="2100" b="1" dirty="0" err="1">
                <a:latin typeface="Arial" panose="020B0604020202020204" pitchFamily="34" charset="0"/>
              </a:rPr>
              <a:t>fleksibile</a:t>
            </a:r>
            <a:r>
              <a:rPr lang="sq-AL" sz="2100" dirty="0">
                <a:latin typeface="Arial" panose="020B0604020202020204" pitchFamily="34" charset="0"/>
              </a:rPr>
              <a:t> që do të lehtësojë dhënien e ndihmës</a:t>
            </a:r>
          </a:p>
          <a:p>
            <a:pPr marL="342900" lvl="1" indent="-342900" algn="just">
              <a:buFont typeface="Arial" panose="020B0604020202020204" pitchFamily="34" charset="0"/>
              <a:buChar char="•"/>
            </a:pPr>
            <a:r>
              <a:rPr lang="sq-AL" sz="2100" b="1" dirty="0">
                <a:latin typeface="Arial" panose="020B0604020202020204" pitchFamily="34" charset="0"/>
              </a:rPr>
              <a:t>duhet konsultuar me autoritetet e Palës që i drejtohet kërkesa para dërgimit të kërkesave</a:t>
            </a:r>
            <a:r>
              <a:rPr lang="sq-AL" sz="2100" dirty="0">
                <a:latin typeface="Arial" panose="020B0604020202020204" pitchFamily="34" charset="0"/>
              </a:rPr>
              <a:t>, kur është e nevojshme</a:t>
            </a:r>
          </a:p>
        </p:txBody>
      </p:sp>
      <p:sp>
        <p:nvSpPr>
          <p:cNvPr id="16" name="TextBox 15">
            <a:extLst>
              <a:ext uri="{FF2B5EF4-FFF2-40B4-BE49-F238E27FC236}">
                <a16:creationId xmlns:a16="http://schemas.microsoft.com/office/drawing/2014/main" xmlns="" id="{E6C59546-15D6-4230-B91A-9A42D8A8443D}"/>
              </a:ext>
            </a:extLst>
          </p:cNvPr>
          <p:cNvSpPr txBox="1"/>
          <p:nvPr/>
        </p:nvSpPr>
        <p:spPr>
          <a:xfrm>
            <a:off x="4984422" y="1103184"/>
            <a:ext cx="4038034" cy="3477875"/>
          </a:xfrm>
          <a:prstGeom prst="rect">
            <a:avLst/>
          </a:prstGeom>
          <a:noFill/>
        </p:spPr>
        <p:txBody>
          <a:bodyPr wrap="square">
            <a:spAutoFit/>
          </a:bodyPr>
          <a:lstStyle/>
          <a:p>
            <a:pPr marL="285750" indent="-285750" algn="just">
              <a:buFont typeface="Arial" panose="020B0604020202020204" pitchFamily="34" charset="0"/>
              <a:buChar char="•"/>
            </a:pPr>
            <a:r>
              <a:rPr lang="sq-AL" sz="2200" b="1">
                <a:latin typeface="Arial" panose="020B0604020202020204" pitchFamily="34" charset="0"/>
              </a:rPr>
              <a:t>duhet siguruar transparenca në lidhje me kushtet për kërkesa të ndihmës së ndërsjellë</a:t>
            </a:r>
            <a:r>
              <a:rPr lang="sq-AL" sz="2200">
                <a:latin typeface="Arial" panose="020B0604020202020204" pitchFamily="34" charset="0"/>
              </a:rPr>
              <a:t>, dhe arsyet e refuzimit, duke përfshirë pragjet për raste të vogla, në faqet e internetit të autoriteteve qendrore</a:t>
            </a:r>
          </a:p>
          <a:p>
            <a:pPr marL="285750" indent="-285750" algn="just">
              <a:buFont typeface="Arial" panose="020B0604020202020204" pitchFamily="34" charset="0"/>
              <a:buChar char="•"/>
            </a:pPr>
            <a:endParaRPr lang="en-GB" sz="2200" dirty="0">
              <a:effectLst/>
              <a:latin typeface="Arial" panose="020B0604020202020204" pitchFamily="34" charset="0"/>
            </a:endParaRPr>
          </a:p>
          <a:p>
            <a:pPr marL="285750" indent="-285750" algn="just">
              <a:buFont typeface="Arial" panose="020B0604020202020204" pitchFamily="34" charset="0"/>
              <a:buChar char="•"/>
            </a:pPr>
            <a:endParaRPr lang="en-GB" sz="2200" dirty="0"/>
          </a:p>
        </p:txBody>
      </p:sp>
      <p:pic>
        <p:nvPicPr>
          <p:cNvPr id="6" name="Picture 5" descr="A picture containing toy, colorful, food&#10;&#10;Description automatically generated">
            <a:extLst>
              <a:ext uri="{FF2B5EF4-FFF2-40B4-BE49-F238E27FC236}">
                <a16:creationId xmlns:a16="http://schemas.microsoft.com/office/drawing/2014/main" xmlns="" id="{EA5EFA8A-F0F6-4D59-91FF-02DB856D10DE}"/>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xmlns="" val="15753697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799825"/>
            <a:ext cx="4572000" cy="5940088"/>
          </a:xfrm>
          <a:prstGeom prst="rect">
            <a:avLst/>
          </a:prstGeom>
        </p:spPr>
        <p:txBody>
          <a:bodyPr>
            <a:spAutoFit/>
          </a:bodyPr>
          <a:lstStyle/>
          <a:p>
            <a:pPr marL="342900" lvl="1" indent="-342900">
              <a:buFont typeface="Wingdings" pitchFamily="2" charset="2"/>
              <a:buChar char="Ø"/>
            </a:pPr>
            <a:r>
              <a:rPr lang="sq-AL" sz="2400" b="1" dirty="0"/>
              <a:t>Zgjidhjet e ofruara nga projektet e ndërtimit të kapaciteteve të Këshillit të Evropës</a:t>
            </a:r>
            <a:r>
              <a:rPr lang="sq-AL" sz="2400" dirty="0"/>
              <a:t>:</a:t>
            </a:r>
          </a:p>
          <a:p>
            <a:pPr marL="0" lvl="1"/>
            <a:endParaRPr lang="en-GB" sz="1200" dirty="0"/>
          </a:p>
          <a:p>
            <a:pPr marL="342900" lvl="1" indent="-342900" algn="just">
              <a:buFont typeface="Arial" panose="020B0604020202020204" pitchFamily="34" charset="0"/>
              <a:buChar char="•"/>
            </a:pPr>
            <a:r>
              <a:rPr lang="sq-AL" sz="2000" b="1" dirty="0"/>
              <a:t>shabllonet e kërkesave standarde</a:t>
            </a:r>
            <a:r>
              <a:rPr lang="sq-AL" sz="2000" dirty="0"/>
              <a:t> (rek. 17 i raportit TCY)</a:t>
            </a:r>
          </a:p>
          <a:p>
            <a:pPr marL="342900" lvl="1" indent="-342900" algn="just">
              <a:buFont typeface="Arial" panose="020B0604020202020204" pitchFamily="34" charset="0"/>
              <a:buChar char="•"/>
            </a:pPr>
            <a:r>
              <a:rPr lang="sq-AL" sz="2000" b="1" dirty="0" err="1"/>
              <a:t>parashikueshmëria</a:t>
            </a:r>
            <a:r>
              <a:rPr lang="sq-AL" sz="2000" b="1" dirty="0"/>
              <a:t> e përmbajtjes</a:t>
            </a:r>
            <a:r>
              <a:rPr lang="sq-AL" sz="2000" dirty="0"/>
              <a:t> promovon shpejtësi dhe efikasitet dhe përkthime potencialisht më të mira</a:t>
            </a:r>
          </a:p>
          <a:p>
            <a:pPr marL="342900" lvl="1" indent="-342900" algn="just">
              <a:buFont typeface="Arial" panose="020B0604020202020204" pitchFamily="34" charset="0"/>
              <a:buChar char="•"/>
            </a:pPr>
            <a:r>
              <a:rPr lang="sq-AL" sz="2000" b="1" dirty="0"/>
              <a:t>përpiluar për tu përdorur</a:t>
            </a:r>
            <a:r>
              <a:rPr lang="sq-AL" sz="2000" dirty="0"/>
              <a:t> për kontakt të drejtpërdrejtë me ISP-të</a:t>
            </a:r>
          </a:p>
          <a:p>
            <a:pPr marL="342900" lvl="1" indent="-342900" algn="just">
              <a:buFont typeface="Arial" panose="020B0604020202020204" pitchFamily="34" charset="0"/>
              <a:buChar char="•"/>
            </a:pPr>
            <a:r>
              <a:rPr lang="sq-AL" sz="2000" b="1" dirty="0"/>
              <a:t>shabllone për nenet</a:t>
            </a:r>
            <a:r>
              <a:rPr lang="sq-AL" sz="2000" dirty="0"/>
              <a:t> 29 dhe 31, kërkesat e zhvilluara brenda </a:t>
            </a:r>
            <a:r>
              <a:rPr lang="sq-AL" sz="2000" b="1" dirty="0"/>
              <a:t>Projektit</a:t>
            </a:r>
            <a:r>
              <a:rPr lang="sq-AL" sz="2000" dirty="0"/>
              <a:t> </a:t>
            </a:r>
            <a:r>
              <a:rPr lang="sq-AL" sz="2000" b="1" dirty="0" err="1"/>
              <a:t>Cybercrime</a:t>
            </a:r>
            <a:r>
              <a:rPr lang="sq-AL" sz="2000" b="1" dirty="0"/>
              <a:t>@EAPII</a:t>
            </a:r>
          </a:p>
          <a:p>
            <a:pPr marL="342900" lvl="1" indent="-342900" algn="just">
              <a:buFont typeface="Arial" panose="020B0604020202020204" pitchFamily="34" charset="0"/>
              <a:buChar char="•"/>
            </a:pPr>
            <a:r>
              <a:rPr lang="sq-AL" sz="2000" b="1" dirty="0"/>
              <a:t>përdorimi i burimeve të tje</a:t>
            </a:r>
            <a:r>
              <a:rPr lang="sq-AL" sz="2200" b="1" dirty="0"/>
              <a:t>ra në internet të siguruara nga </a:t>
            </a:r>
            <a:r>
              <a:rPr lang="sq-AL" sz="2200" b="1" dirty="0" err="1"/>
              <a:t>KiE</a:t>
            </a:r>
            <a:endParaRPr lang="sq-AL" sz="2200" b="1" dirty="0"/>
          </a:p>
        </p:txBody>
      </p:sp>
      <p:sp>
        <p:nvSpPr>
          <p:cNvPr id="6" name="Rectangle 5">
            <a:extLst>
              <a:ext uri="{FF2B5EF4-FFF2-40B4-BE49-F238E27FC236}">
                <a16:creationId xmlns:a16="http://schemas.microsoft.com/office/drawing/2014/main" xmlns="" id="{6A1DCD6A-2874-A04E-841E-9617461F4D9B}"/>
              </a:ext>
            </a:extLst>
          </p:cNvPr>
          <p:cNvSpPr/>
          <p:nvPr/>
        </p:nvSpPr>
        <p:spPr>
          <a:xfrm>
            <a:off x="4749044" y="952123"/>
            <a:ext cx="4162967" cy="2462213"/>
          </a:xfrm>
          <a:prstGeom prst="rect">
            <a:avLst/>
          </a:prstGeom>
        </p:spPr>
        <p:txBody>
          <a:bodyPr wrap="square">
            <a:spAutoFit/>
          </a:bodyPr>
          <a:lstStyle/>
          <a:p>
            <a:pPr marL="342900" lvl="1" indent="-342900" algn="just">
              <a:buFont typeface="Arial" panose="020B0604020202020204" pitchFamily="34" charset="0"/>
              <a:buChar char="•"/>
            </a:pPr>
            <a:r>
              <a:rPr lang="sq-AL" sz="2200" b="1"/>
              <a:t>Forcimi i rolit të PoC-ve 24/7</a:t>
            </a:r>
            <a:r>
              <a:rPr lang="sq-AL" sz="2200"/>
              <a:t> në përputhje me nenin 35, Konventa e Krimit Kibernetik</a:t>
            </a:r>
          </a:p>
          <a:p>
            <a:pPr marL="342900" lvl="1" indent="-342900" algn="just">
              <a:buFont typeface="Arial" panose="020B0604020202020204" pitchFamily="34" charset="0"/>
              <a:buChar char="•"/>
            </a:pPr>
            <a:r>
              <a:rPr lang="sq-AL" sz="2200" b="1"/>
              <a:t>Modeli i Këshillit të Evropës</a:t>
            </a:r>
            <a:r>
              <a:rPr lang="sq-AL" sz="2200"/>
              <a:t> për NJN për burime të ndryshme në internet të mjeteve të tjera të Këshillit të Evropës</a:t>
            </a:r>
          </a:p>
        </p:txBody>
      </p:sp>
      <p:pic>
        <p:nvPicPr>
          <p:cNvPr id="5" name="Picture 4" descr="A picture containing toy, colorful, food&#10;&#10;Description automatically generated">
            <a:extLst>
              <a:ext uri="{FF2B5EF4-FFF2-40B4-BE49-F238E27FC236}">
                <a16:creationId xmlns:a16="http://schemas.microsoft.com/office/drawing/2014/main" xmlns="" id="{7625FEC9-B931-4015-A1EA-907AF1E3AE32}"/>
              </a:ext>
            </a:extLst>
          </p:cNvPr>
          <p:cNvPicPr>
            <a:picLocks noChangeAspect="1"/>
          </p:cNvPicPr>
          <p:nvPr/>
        </p:nvPicPr>
        <p:blipFill>
          <a:blip r:embed="rId4"/>
          <a:stretch>
            <a:fillRect/>
          </a:stretch>
        </p:blipFill>
        <p:spPr>
          <a:xfrm>
            <a:off x="5808051" y="4079662"/>
            <a:ext cx="2390775" cy="1905000"/>
          </a:xfrm>
          <a:prstGeom prst="rect">
            <a:avLst/>
          </a:prstGeom>
        </p:spPr>
      </p:pic>
    </p:spTree>
    <p:extLst>
      <p:ext uri="{BB962C8B-B14F-4D97-AF65-F5344CB8AC3E}">
        <p14:creationId xmlns:p14="http://schemas.microsoft.com/office/powerpoint/2010/main" xmlns="" val="10798586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xmlns="" id="{BAA7DDA5-F89B-CB44-922E-5F8384666617}"/>
              </a:ext>
            </a:extLst>
          </p:cNvPr>
          <p:cNvPicPr>
            <a:picLocks noChangeAspect="1"/>
          </p:cNvPicPr>
          <p:nvPr/>
        </p:nvPicPr>
        <p:blipFill>
          <a:blip r:embed="rId4"/>
          <a:stretch>
            <a:fillRect/>
          </a:stretch>
        </p:blipFill>
        <p:spPr>
          <a:xfrm>
            <a:off x="7255380" y="941875"/>
            <a:ext cx="1767076" cy="1767076"/>
          </a:xfrm>
          <a:prstGeom prst="rect">
            <a:avLst/>
          </a:prstGeom>
        </p:spPr>
      </p:pic>
      <p:graphicFrame>
        <p:nvGraphicFramePr>
          <p:cNvPr id="10" name="Diagram 9">
            <a:extLst>
              <a:ext uri="{FF2B5EF4-FFF2-40B4-BE49-F238E27FC236}">
                <a16:creationId xmlns:a16="http://schemas.microsoft.com/office/drawing/2014/main" xmlns="" id="{4AC94D61-C432-964B-BFBF-EB29D1BBB3DF}"/>
              </a:ext>
            </a:extLst>
          </p:cNvPr>
          <p:cNvGraphicFramePr/>
          <p:nvPr>
            <p:extLst>
              <p:ext uri="{D42A27DB-BD31-4B8C-83A1-F6EECF244321}">
                <p14:modId xmlns:p14="http://schemas.microsoft.com/office/powerpoint/2010/main" xmlns="" val="1698091844"/>
              </p:ext>
            </p:extLst>
          </p:nvPr>
        </p:nvGraphicFramePr>
        <p:xfrm>
          <a:off x="177501" y="2346187"/>
          <a:ext cx="7166858" cy="4064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xmlns="" val="39685163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1" name="Rectangle 3" descr="Rectangle: Click to edit Master text styles&#10;Second level&#10;Third level&#10;Fourth level&#10;Fifth level">
            <a:extLst>
              <a:ext uri="{FF2B5EF4-FFF2-40B4-BE49-F238E27FC236}">
                <a16:creationId xmlns:a16="http://schemas.microsoft.com/office/drawing/2014/main" xmlns="" id="{C393376C-29DC-8240-950F-859FA46816B0}"/>
              </a:ext>
            </a:extLst>
          </p:cNvPr>
          <p:cNvSpPr txBox="1">
            <a:spLocks noChangeArrowheads="1"/>
          </p:cNvSpPr>
          <p:nvPr/>
        </p:nvSpPr>
        <p:spPr>
          <a:xfrm>
            <a:off x="654148" y="1680722"/>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Aksioni i Këshillit të Evropës Kundër Krimit Kibernetik:</a:t>
            </a:r>
          </a:p>
          <a:p>
            <a:pPr marL="0" indent="0" algn="ctr">
              <a:buFont typeface="Arial" pitchFamily="34" charset="0"/>
              <a:buNone/>
            </a:pPr>
            <a:r>
              <a:rPr lang="sq-AL" sz="2400">
                <a:hlinkClick r:id="rId4"/>
              </a:rPr>
              <a:t>https://www.coe.int/en/web/cybercrime/home</a:t>
            </a:r>
          </a:p>
          <a:p>
            <a:pPr algn="ctr"/>
            <a:r>
              <a:rPr lang="sq-AL" sz="2400"/>
              <a:t>Konventa lidhur me Krimet Kibernetike (ETS. 185):</a:t>
            </a:r>
          </a:p>
          <a:p>
            <a:pPr marL="0" indent="0" algn="ctr">
              <a:buFont typeface="Arial" pitchFamily="34" charset="0"/>
              <a:buNone/>
            </a:pPr>
            <a:r>
              <a:rPr lang="sq-AL" sz="2400">
                <a:hlinkClick r:id="rId5"/>
              </a:rPr>
              <a:t>https://www.coe.int/en/web/cybercrime/the-budapest-convention</a:t>
            </a:r>
          </a:p>
          <a:p>
            <a:pPr algn="ctr"/>
            <a:endParaRPr lang="en-GB" sz="2400"/>
          </a:p>
          <a:p>
            <a:pPr algn="ctr"/>
            <a:endParaRPr lang="en-GB" sz="2400" b="1" dirty="0">
              <a:ea typeface="ＭＳ Ｐゴシック" pitchFamily="34" charset="-128"/>
            </a:endParaRPr>
          </a:p>
        </p:txBody>
      </p:sp>
      <p:pic>
        <p:nvPicPr>
          <p:cNvPr id="12" name="Picture 2" descr="C:\Users\B.Stam\Desktop\Logo3rd_270 test.jpg">
            <a:extLst>
              <a:ext uri="{FF2B5EF4-FFF2-40B4-BE49-F238E27FC236}">
                <a16:creationId xmlns:a16="http://schemas.microsoft.com/office/drawing/2014/main" xmlns="" id="{4EC42735-75D3-884A-81EB-FC07A9559103}"/>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324548" y="4171293"/>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88132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xmlns=""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Burimet:</a:t>
            </a:r>
          </a:p>
          <a:p>
            <a:pPr marL="0" indent="0" algn="ctr">
              <a:buFont typeface="Arial" pitchFamily="34" charset="0"/>
              <a:buNone/>
            </a:pPr>
            <a:r>
              <a:rPr lang="sq-AL" sz="2400">
                <a:hlinkClick r:id="rId4"/>
              </a:rPr>
              <a:t>https://www.coe.int/en/web/cybercrime/resources</a:t>
            </a:r>
          </a:p>
          <a:p>
            <a:pPr algn="ctr"/>
            <a:r>
              <a:rPr lang="sq-AL" sz="2400"/>
              <a:t>Raportet:</a:t>
            </a:r>
          </a:p>
          <a:p>
            <a:pPr marL="0" indent="0" algn="ctr">
              <a:buFont typeface="Arial" pitchFamily="34" charset="0"/>
              <a:buNone/>
            </a:pPr>
            <a:r>
              <a:rPr lang="sq-AL" sz="2400">
                <a:hlinkClick r:id="rId5"/>
              </a:rPr>
              <a:t>http://www.coe.int/en/web/cybercrime/all-reports</a:t>
            </a:r>
          </a:p>
          <a:p>
            <a:pPr algn="ctr"/>
            <a:r>
              <a:rPr lang="sq-AL" sz="2400"/>
              <a:t>Parandalimi:</a:t>
            </a:r>
          </a:p>
          <a:p>
            <a:pPr marL="0" indent="0" algn="ctr">
              <a:buFont typeface="Arial" pitchFamily="34" charset="0"/>
              <a:buNone/>
            </a:pPr>
            <a:r>
              <a:rPr lang="sq-AL" sz="2400">
                <a:hlinkClick r:id="rId6"/>
              </a:rPr>
              <a:t>http://www.coe.int/en/web/cybercrime/preventing-cybercrime</a:t>
            </a:r>
          </a:p>
          <a:p>
            <a:pPr algn="ctr"/>
            <a:endParaRPr lang="en-GB" sz="2400"/>
          </a:p>
          <a:p>
            <a:pPr algn="ctr"/>
            <a:endParaRPr lang="en-GB" sz="2400"/>
          </a:p>
          <a:p>
            <a:pPr algn="ctr"/>
            <a:endParaRPr lang="en-GB" sz="240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xmlns="" id="{53E864F4-EFA0-9048-8E49-0D10792E83DD}"/>
              </a:ext>
            </a:extLst>
          </p:cNvPr>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42199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894204"/>
            <a:ext cx="4364610" cy="5632311"/>
          </a:xfrm>
          <a:prstGeom prst="rect">
            <a:avLst/>
          </a:prstGeom>
        </p:spPr>
        <p:txBody>
          <a:bodyPr wrap="square">
            <a:spAutoFit/>
          </a:bodyPr>
          <a:lstStyle/>
          <a:p>
            <a:pPr marL="342900" indent="-342900" algn="just">
              <a:buFont typeface="Wingdings" pitchFamily="2" charset="2"/>
              <a:buChar char="ü"/>
            </a:pPr>
            <a:r>
              <a:rPr lang="sq-AL" sz="2000" b="1" dirty="0"/>
              <a:t>Përparësitë e traktateve dypalëshe</a:t>
            </a:r>
            <a:r>
              <a:rPr lang="sq-AL" sz="2000" dirty="0"/>
              <a:t>:</a:t>
            </a:r>
          </a:p>
          <a:p>
            <a:pPr marL="342900" indent="-342900" algn="just">
              <a:buFont typeface="Arial" panose="020B0604020202020204" pitchFamily="34" charset="0"/>
              <a:buChar char="•"/>
            </a:pPr>
            <a:r>
              <a:rPr lang="sq-AL" sz="2000" dirty="0"/>
              <a:t>posaçërisht të përshtatura për të përmbushur nevojat e palëve,</a:t>
            </a:r>
          </a:p>
          <a:p>
            <a:pPr marL="342900" indent="-342900" algn="just">
              <a:buFont typeface="Arial" panose="020B0604020202020204" pitchFamily="34" charset="0"/>
              <a:buChar char="•"/>
            </a:pPr>
            <a:r>
              <a:rPr lang="sq-AL" sz="2000" dirty="0"/>
              <a:t>promovimi i besimit të ndërsjellë</a:t>
            </a:r>
          </a:p>
          <a:p>
            <a:pPr algn="just"/>
            <a:endParaRPr lang="en-GB" sz="1000" dirty="0"/>
          </a:p>
          <a:p>
            <a:pPr marL="342900" indent="-342900" algn="just">
              <a:buFont typeface="Wingdings" pitchFamily="2" charset="2"/>
              <a:buChar char="§"/>
            </a:pPr>
            <a:r>
              <a:rPr lang="sq-AL" sz="2000" b="1" dirty="0"/>
              <a:t>Mangësitë</a:t>
            </a:r>
            <a:r>
              <a:rPr lang="sq-AL" sz="2000" dirty="0"/>
              <a:t>:</a:t>
            </a:r>
          </a:p>
          <a:p>
            <a:pPr marL="342900" indent="-342900" algn="just">
              <a:buFont typeface="Arial" panose="020B0604020202020204" pitchFamily="34" charset="0"/>
              <a:buChar char="•"/>
            </a:pPr>
            <a:r>
              <a:rPr lang="sq-AL" sz="2000" dirty="0"/>
              <a:t>burimet e nevojshme për negocimin dhe në baza të vazhdueshme.</a:t>
            </a:r>
          </a:p>
          <a:p>
            <a:pPr algn="just"/>
            <a:endParaRPr lang="en-GB" sz="1000" dirty="0"/>
          </a:p>
          <a:p>
            <a:pPr marL="342900" indent="-342900" algn="just">
              <a:buFont typeface="Wingdings" pitchFamily="2" charset="2"/>
              <a:buChar char="Ø"/>
            </a:pPr>
            <a:r>
              <a:rPr lang="sq-AL" sz="2000" b="1" dirty="0"/>
              <a:t>Nevoja për instrumente shumëpalëshe</a:t>
            </a:r>
            <a:r>
              <a:rPr lang="sq-AL" sz="2000" dirty="0"/>
              <a:t> (rajonale dhe ndërkombëtare) për të mundësuar që shtetet të bashkëpunojnë, ndërsa nuk ndikojnë në marrëveshjet ekzistuese dypalëshe ose marrëveshje të tjera.</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364610" cy="4493538"/>
          </a:xfrm>
          <a:prstGeom prst="rect">
            <a:avLst/>
          </a:prstGeom>
        </p:spPr>
        <p:txBody>
          <a:bodyPr wrap="square">
            <a:spAutoFit/>
          </a:bodyPr>
          <a:lstStyle/>
          <a:p>
            <a:pPr marL="342900" indent="-342900">
              <a:buFont typeface="Wingdings" pitchFamily="2" charset="2"/>
              <a:buChar char="Ø"/>
            </a:pPr>
            <a:r>
              <a:rPr lang="sq-AL" sz="2200" b="1"/>
              <a:t>Niveli bazë i Ndihmës juridike të ndërsjellë - Traktatet</a:t>
            </a:r>
          </a:p>
          <a:p>
            <a:pPr marL="342900" indent="-342900">
              <a:buFont typeface="Wingdings" pitchFamily="2" charset="2"/>
              <a:buChar char="Ø"/>
            </a:pPr>
            <a:endParaRPr lang="en-GB" sz="2200" dirty="0"/>
          </a:p>
          <a:p>
            <a:pPr marL="342900" indent="-342900">
              <a:buFont typeface="Wingdings" pitchFamily="2" charset="2"/>
              <a:buChar char="ü"/>
            </a:pPr>
            <a:r>
              <a:rPr lang="sq-AL" sz="2200" b="1"/>
              <a:t>Llojet</a:t>
            </a:r>
            <a:r>
              <a:rPr lang="sq-AL" sz="2200"/>
              <a:t>: </a:t>
            </a:r>
            <a:r>
              <a:rPr lang="sq-AL" sz="2200" i="1"/>
              <a:t>dypalëshe, shumëpalëshe (rajonale), ndërkombëtare</a:t>
            </a:r>
          </a:p>
          <a:p>
            <a:pPr marL="342900" indent="-342900">
              <a:buFont typeface="Wingdings" pitchFamily="2" charset="2"/>
              <a:buChar char="Ø"/>
            </a:pPr>
            <a:endParaRPr lang="en-GB" sz="2200" dirty="0"/>
          </a:p>
          <a:p>
            <a:pPr marL="342900" indent="-342900">
              <a:buFont typeface="Wingdings" pitchFamily="2" charset="2"/>
              <a:buChar char="Ø"/>
            </a:pPr>
            <a:r>
              <a:rPr lang="sq-AL" sz="2200" b="1"/>
              <a:t>Arsyet</a:t>
            </a:r>
            <a:r>
              <a:rPr lang="sq-AL" sz="2200"/>
              <a:t> pse shtetet përdorin marrëveshje të bazuara në traktate të NJN-së: </a:t>
            </a:r>
          </a:p>
          <a:p>
            <a:pPr marL="342900" indent="-342900">
              <a:buFont typeface="Arial" panose="020B0604020202020204" pitchFamily="34" charset="0"/>
              <a:buChar char="•"/>
            </a:pPr>
            <a:r>
              <a:rPr lang="sq-AL" sz="2200"/>
              <a:t>Parimet e së drejtës ndërkombëtare - të pazbatueshme</a:t>
            </a:r>
          </a:p>
          <a:p>
            <a:pPr marL="342900" indent="-342900">
              <a:buFont typeface="Arial" panose="020B0604020202020204" pitchFamily="34" charset="0"/>
              <a:buChar char="•"/>
            </a:pPr>
            <a:r>
              <a:rPr lang="sq-AL" sz="2200"/>
              <a:t>Nevoja për siguri dhe krijimin e detyrimeve. </a:t>
            </a:r>
          </a:p>
        </p:txBody>
      </p:sp>
    </p:spTree>
    <p:extLst>
      <p:ext uri="{BB962C8B-B14F-4D97-AF65-F5344CB8AC3E}">
        <p14:creationId xmlns:p14="http://schemas.microsoft.com/office/powerpoint/2010/main" xmlns="" val="4066928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0" name="Rectangle 3" descr="Rectangle: Click to edit Master text styles&#10;Second level&#10;Third level&#10;Fourth level&#10;Fifth level">
            <a:extLst>
              <a:ext uri="{FF2B5EF4-FFF2-40B4-BE49-F238E27FC236}">
                <a16:creationId xmlns:a16="http://schemas.microsoft.com/office/drawing/2014/main" xmlns="" id="{6C884FA0-FA90-7F4B-8F77-692F709A6ED1}"/>
              </a:ext>
            </a:extLst>
          </p:cNvPr>
          <p:cNvSpPr txBox="1">
            <a:spLocks noChangeArrowheads="1"/>
          </p:cNvSpPr>
          <p:nvPr/>
        </p:nvSpPr>
        <p:spPr>
          <a:xfrm>
            <a:off x="457200" y="145079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Legjislacioni i Vendit:</a:t>
            </a:r>
          </a:p>
          <a:p>
            <a:pPr marL="0" lvl="0" indent="0" algn="ctr">
              <a:buNone/>
            </a:pPr>
            <a:r>
              <a:rPr lang="sq-AL" sz="2400">
                <a:hlinkClick r:id="rId4"/>
              </a:rPr>
              <a:t>https://www.coe.int/en/web/cybercrime/country-profiles</a:t>
            </a:r>
          </a:p>
          <a:p>
            <a:pPr algn="ctr"/>
            <a:r>
              <a:rPr lang="sq-AL" sz="2400"/>
              <a:t>Pika e kontaktit</a:t>
            </a:r>
          </a:p>
          <a:p>
            <a:pPr algn="ctr"/>
            <a:r>
              <a:rPr lang="sq-AL" sz="2400"/>
              <a:t>Mbrojtja e fëmijëve:</a:t>
            </a:r>
          </a:p>
          <a:p>
            <a:pPr algn="ctr"/>
            <a:r>
              <a:rPr lang="sq-AL" sz="2400">
                <a:hlinkClick r:id="rId5"/>
              </a:rPr>
              <a:t>https://www.coe.int/en/web/cybercrime/protecting-children</a:t>
            </a:r>
          </a:p>
          <a:p>
            <a:pPr algn="ctr"/>
            <a:endParaRPr lang="en-GB" sz="2400" dirty="0"/>
          </a:p>
          <a:p>
            <a:pPr algn="ctr"/>
            <a:endParaRPr lang="en-GB" sz="2400" b="1" dirty="0">
              <a:ea typeface="ＭＳ Ｐゴシック" pitchFamily="34" charset="-128"/>
            </a:endParaRPr>
          </a:p>
        </p:txBody>
      </p:sp>
      <p:pic>
        <p:nvPicPr>
          <p:cNvPr id="21" name="Picture 2" descr="C:\Users\B.Stam\Desktop\Logo3rd_270 test.jpg">
            <a:extLst>
              <a:ext uri="{FF2B5EF4-FFF2-40B4-BE49-F238E27FC236}">
                <a16:creationId xmlns:a16="http://schemas.microsoft.com/office/drawing/2014/main" xmlns="" id="{53E864F4-EFA0-9048-8E49-0D10792E83DD}"/>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27600" y="4310680"/>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39967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2" name="Rectangle 3" descr="Rectangle: Click to edit Master text styles&#10;Second level&#10;Third level&#10;Fourth level&#10;Fifth level">
            <a:extLst>
              <a:ext uri="{FF2B5EF4-FFF2-40B4-BE49-F238E27FC236}">
                <a16:creationId xmlns:a16="http://schemas.microsoft.com/office/drawing/2014/main" xmlns="" id="{F73BB1C8-0DF9-9844-96A2-EB9A2EA36324}"/>
              </a:ext>
            </a:extLst>
          </p:cNvPr>
          <p:cNvSpPr txBox="1">
            <a:spLocks noChangeArrowheads="1"/>
          </p:cNvSpPr>
          <p:nvPr/>
        </p:nvSpPr>
        <p:spPr>
          <a:xfrm>
            <a:off x="457200" y="1314119"/>
            <a:ext cx="8229600" cy="3978275"/>
          </a:xfrm>
          <a:prstGeom prst="rect">
            <a:avLst/>
          </a:prstGeom>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r>
              <a:rPr lang="sq-AL" sz="2400"/>
              <a:t>Bashkëpunimi ndërkombëtar:</a:t>
            </a:r>
          </a:p>
          <a:p>
            <a:pPr marL="0" indent="0" algn="ctr">
              <a:buFont typeface="Arial" pitchFamily="34" charset="0"/>
              <a:buNone/>
            </a:pPr>
            <a:r>
              <a:rPr lang="sq-AL" sz="2400">
                <a:hlinkClick r:id="rId4"/>
              </a:rPr>
              <a:t>https://www.coe.int/en/web/cybercrime/international-cooperation</a:t>
            </a:r>
          </a:p>
          <a:p>
            <a:pPr algn="ctr"/>
            <a:r>
              <a:rPr lang="sq-AL" sz="2400"/>
              <a:t>Bashkëpunimi AZL / ISP:</a:t>
            </a:r>
          </a:p>
          <a:p>
            <a:pPr marL="0" indent="0" algn="ctr">
              <a:buFont typeface="Arial" pitchFamily="34" charset="0"/>
              <a:buNone/>
            </a:pPr>
            <a:r>
              <a:rPr lang="sq-AL" sz="2400">
                <a:hlinkClick r:id="rId5"/>
              </a:rPr>
              <a:t>https://www.coe.int/en/web/cybercrime/lea-/-isp-cooperation</a:t>
            </a:r>
          </a:p>
          <a:p>
            <a:pPr marL="0" indent="0" algn="ctr">
              <a:buNone/>
            </a:pPr>
            <a:r>
              <a:rPr lang="sq-AL" sz="2400" b="1"/>
              <a:t/>
            </a:r>
            <a:br>
              <a:rPr lang="sq-AL" sz="2400" b="1"/>
            </a:br>
            <a:endParaRPr lang="sq-AL" sz="2400" b="1"/>
          </a:p>
          <a:p>
            <a:pPr algn="ctr"/>
            <a:endParaRPr lang="en-GB" sz="2400" b="1" dirty="0">
              <a:ea typeface="ＭＳ Ｐゴシック" pitchFamily="34" charset="-128"/>
            </a:endParaRPr>
          </a:p>
        </p:txBody>
      </p:sp>
      <p:pic>
        <p:nvPicPr>
          <p:cNvPr id="16" name="Picture 2" descr="C:\Users\B.Stam\Desktop\Logo3rd_270 test.jpg">
            <a:extLst>
              <a:ext uri="{FF2B5EF4-FFF2-40B4-BE49-F238E27FC236}">
                <a16:creationId xmlns:a16="http://schemas.microsoft.com/office/drawing/2014/main" xmlns="" id="{7A451420-867F-934B-8F21-47E92BDFCA57}"/>
              </a:ext>
            </a:extLst>
          </p:cNvPr>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136565" y="4731473"/>
            <a:ext cx="2552700" cy="1685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5460313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9" name="Picture 2">
            <a:extLst>
              <a:ext uri="{FF2B5EF4-FFF2-40B4-BE49-F238E27FC236}">
                <a16:creationId xmlns:a16="http://schemas.microsoft.com/office/drawing/2014/main" xmlns="" id="{225457D2-20D5-F04C-8DB2-B3D625D970EB}"/>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894204"/>
            <a:ext cx="9144000" cy="55853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992516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2" descr="C:\Users\B.Stam\Desktop\Centralops.jpg">
            <a:extLst>
              <a:ext uri="{FF2B5EF4-FFF2-40B4-BE49-F238E27FC236}">
                <a16:creationId xmlns:a16="http://schemas.microsoft.com/office/drawing/2014/main" xmlns="" id="{2FB11E50-A076-4F4F-A5D3-8BADFA982FEE}"/>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935595" y="894205"/>
            <a:ext cx="7272809" cy="2938196"/>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3" descr="C:\Users\B.Stam\Desktop\Centralops2.jpg">
            <a:extLst>
              <a:ext uri="{FF2B5EF4-FFF2-40B4-BE49-F238E27FC236}">
                <a16:creationId xmlns:a16="http://schemas.microsoft.com/office/drawing/2014/main" xmlns="" id="{6EDDA247-AFCE-D543-97B1-B3647D96BC99}"/>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930570" y="3836481"/>
            <a:ext cx="7246348" cy="27167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095656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6" name="Picture 3" descr="C:\Users\B.Stam\Desktop\24-7 list.jpg">
            <a:extLst>
              <a:ext uri="{FF2B5EF4-FFF2-40B4-BE49-F238E27FC236}">
                <a16:creationId xmlns:a16="http://schemas.microsoft.com/office/drawing/2014/main" xmlns="" id="{1584D515-910E-EE41-BF7D-BF6706E48FC1}"/>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632779"/>
            <a:ext cx="9144000" cy="586972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6788625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t>Rekomandimet dhe</a:t>
            </a:r>
          </a:p>
          <a:p>
            <a:pPr algn="r"/>
            <a:r>
              <a:rPr lang="sq-AL" sz="3200" b="1"/>
              <a:t>mjetet ekzistuese mbështetëse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1148928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7084"/>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t>Përmbledhje</a:t>
            </a:r>
          </a:p>
        </p:txBody>
      </p:sp>
    </p:spTree>
    <p:extLst>
      <p:ext uri="{BB962C8B-B14F-4D97-AF65-F5344CB8AC3E}">
        <p14:creationId xmlns:p14="http://schemas.microsoft.com/office/powerpoint/2010/main" xmlns="" val="8820384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1999" y="894204"/>
            <a:ext cx="4732127" cy="5632311"/>
          </a:xfrm>
          <a:prstGeom prst="rect">
            <a:avLst/>
          </a:prstGeom>
        </p:spPr>
        <p:txBody>
          <a:bodyPr wrap="square">
            <a:spAutoFit/>
          </a:bodyPr>
          <a:lstStyle/>
          <a:p>
            <a:pPr marL="285750" lvl="1" indent="-285750">
              <a:buFont typeface="Wingdings" pitchFamily="2" charset="2"/>
              <a:buChar char="Ø"/>
            </a:pPr>
            <a:r>
              <a:rPr lang="sq-AL" b="1" dirty="0"/>
              <a:t>Transmetimi i drejtpërdrejtë ndërmjet autoriteteve gjyqësore</a:t>
            </a:r>
          </a:p>
          <a:p>
            <a:pPr marL="285750" lvl="1" indent="-285750">
              <a:buFont typeface="Wingdings" pitchFamily="2" charset="2"/>
              <a:buChar char="Ø"/>
            </a:pPr>
            <a:r>
              <a:rPr lang="sq-AL" b="1" dirty="0"/>
              <a:t>Transmetimi ndërmjet autoriteteve qendrore</a:t>
            </a:r>
          </a:p>
          <a:p>
            <a:pPr marL="342900" lvl="1" indent="-342900">
              <a:buFont typeface="Wingdings" pitchFamily="2" charset="2"/>
              <a:buChar char="Ø"/>
            </a:pPr>
            <a:r>
              <a:rPr lang="sq-AL" b="1" dirty="0"/>
              <a:t>Kanalet diplomatike Kanali Interpol Komunikimet e shpejtuara</a:t>
            </a:r>
          </a:p>
          <a:p>
            <a:pPr marL="342900" lvl="1" indent="-342900">
              <a:buFont typeface="Wingdings" pitchFamily="2" charset="2"/>
              <a:buChar char="Ø"/>
            </a:pPr>
            <a:r>
              <a:rPr lang="sq-AL" b="1" dirty="0"/>
              <a:t>Kanalet me mbështetje të NJN-së</a:t>
            </a:r>
          </a:p>
          <a:p>
            <a:pPr marL="285750" lvl="2" indent="-285750">
              <a:buFont typeface="Wingdings" pitchFamily="2" charset="2"/>
              <a:buChar char="Ø"/>
            </a:pPr>
            <a:r>
              <a:rPr lang="sq-AL" b="1" dirty="0"/>
              <a:t>Shkëmbimi spontan i informacionit</a:t>
            </a:r>
          </a:p>
          <a:p>
            <a:pPr marL="285750" lvl="2" indent="-285750">
              <a:buFont typeface="Wingdings" pitchFamily="2" charset="2"/>
              <a:buChar char="Ø"/>
            </a:pPr>
            <a:r>
              <a:rPr lang="sq-AL" b="1" dirty="0"/>
              <a:t>Kanale që mbështesin shkëmbimin e praktikave më të mira në krimin </a:t>
            </a:r>
            <a:r>
              <a:rPr lang="sq-AL" b="1" dirty="0" err="1"/>
              <a:t>kibernetik</a:t>
            </a:r>
            <a:r>
              <a:rPr lang="sq-AL" b="1" dirty="0"/>
              <a:t> dhe marrjen e provave elektronike</a:t>
            </a:r>
          </a:p>
          <a:p>
            <a:pPr marL="285750" lvl="2" indent="-285750">
              <a:buFont typeface="Wingdings" pitchFamily="2" charset="2"/>
              <a:buChar char="Ø"/>
            </a:pPr>
            <a:r>
              <a:rPr lang="sq-AL" b="1" dirty="0"/>
              <a:t>Forma e kërkesës</a:t>
            </a:r>
            <a:r>
              <a:rPr lang="sq-AL" dirty="0"/>
              <a:t>: </a:t>
            </a:r>
            <a:r>
              <a:rPr lang="sq-AL" b="1" dirty="0"/>
              <a:t>Përmbajtja e kërkesës</a:t>
            </a:r>
            <a:r>
              <a:rPr lang="sq-AL" dirty="0"/>
              <a:t>: </a:t>
            </a:r>
            <a:r>
              <a:rPr lang="sq-AL" b="1" dirty="0"/>
              <a:t>Aplikimi i ligjit të brendshëm</a:t>
            </a:r>
          </a:p>
          <a:p>
            <a:pPr marL="285750" lvl="2" indent="-285750">
              <a:buFont typeface="Wingdings" pitchFamily="2" charset="2"/>
              <a:buChar char="Ø"/>
            </a:pPr>
            <a:r>
              <a:rPr lang="sq-AL" b="1" dirty="0"/>
              <a:t>Shqyrtimet: Në anën kërkuese / Në anën e palës që merr kërkesën</a:t>
            </a:r>
          </a:p>
          <a:p>
            <a:pPr marL="285750" lvl="2" indent="-285750">
              <a:buFont typeface="Wingdings" pitchFamily="2" charset="2"/>
              <a:buChar char="Ø"/>
            </a:pPr>
            <a:r>
              <a:rPr lang="sq-AL" b="1" dirty="0"/>
              <a:t>Vlerësimi T- CY</a:t>
            </a:r>
          </a:p>
          <a:p>
            <a:pPr marL="285750" lvl="2" indent="-285750">
              <a:buFont typeface="Wingdings" pitchFamily="2" charset="2"/>
              <a:buChar char="Ø"/>
            </a:pPr>
            <a:r>
              <a:rPr lang="sq-AL" b="1" dirty="0"/>
              <a:t>Zgjidhjet e ofruara nga projektet e ndërtimit të kapaciteteve të Këshillit të Evropës</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894204"/>
            <a:ext cx="4572000" cy="6740307"/>
          </a:xfrm>
          <a:prstGeom prst="rect">
            <a:avLst/>
          </a:prstGeom>
        </p:spPr>
        <p:txBody>
          <a:bodyPr wrap="square">
            <a:spAutoFit/>
          </a:bodyPr>
          <a:lstStyle/>
          <a:p>
            <a:pPr marL="342900" indent="-342900">
              <a:buFont typeface="Wingdings" pitchFamily="2" charset="2"/>
              <a:buChar char="Ø"/>
            </a:pPr>
            <a:r>
              <a:rPr lang="sq-AL" b="1" dirty="0"/>
              <a:t>Niveli bazë i Ndihmës juridike të ndërsjellë - Traktatet</a:t>
            </a:r>
          </a:p>
          <a:p>
            <a:pPr marL="342900" indent="-342900">
              <a:buFont typeface="Wingdings" pitchFamily="2" charset="2"/>
              <a:buChar char="Ø"/>
            </a:pPr>
            <a:r>
              <a:rPr lang="sq-AL" b="1" dirty="0"/>
              <a:t>Traktatet ndërkombëtare: Konventat</a:t>
            </a:r>
          </a:p>
          <a:p>
            <a:pPr marL="342900" indent="-342900">
              <a:buFont typeface="Wingdings" pitchFamily="2" charset="2"/>
              <a:buChar char="Ø"/>
            </a:pPr>
            <a:r>
              <a:rPr lang="sq-AL" b="1" dirty="0"/>
              <a:t>Konventa kundër krimeve kibernetike 2001 (ETS 185)</a:t>
            </a:r>
          </a:p>
          <a:p>
            <a:pPr marL="342900" indent="-342900">
              <a:buFont typeface="Wingdings" pitchFamily="2" charset="2"/>
              <a:buChar char="Ø"/>
            </a:pPr>
            <a:r>
              <a:rPr lang="sq-AL" b="1" dirty="0"/>
              <a:t>Standardet e bashkëpunimit ndërkombëtar në lidhje me krimin </a:t>
            </a:r>
            <a:r>
              <a:rPr lang="sq-AL" b="1" dirty="0" err="1"/>
              <a:t>kibernetik</a:t>
            </a:r>
            <a:r>
              <a:rPr lang="sq-AL" b="1" dirty="0"/>
              <a:t> dhe provat elektronike</a:t>
            </a:r>
          </a:p>
          <a:p>
            <a:pPr indent="-342900">
              <a:buFont typeface="Wingdings" pitchFamily="2" charset="2"/>
              <a:buChar char="Ø"/>
            </a:pPr>
            <a:r>
              <a:rPr lang="sq-AL" b="1" dirty="0"/>
              <a:t>Konventa e </a:t>
            </a:r>
            <a:r>
              <a:rPr lang="sq-AL" b="1" dirty="0" err="1"/>
              <a:t>KiE</a:t>
            </a:r>
            <a:r>
              <a:rPr lang="sq-AL" b="1" dirty="0"/>
              <a:t>-së për Krimin </a:t>
            </a:r>
            <a:r>
              <a:rPr lang="sq-AL" b="1" dirty="0" err="1"/>
              <a:t>Kibernetik</a:t>
            </a:r>
            <a:endParaRPr lang="sq-AL" b="1" dirty="0"/>
          </a:p>
          <a:p>
            <a:pPr indent="-342900">
              <a:buFont typeface="Wingdings" pitchFamily="2" charset="2"/>
              <a:buChar char="Ø"/>
            </a:pPr>
            <a:r>
              <a:rPr lang="sq-AL" b="1" dirty="0"/>
              <a:t>Standardet e së ARDHMES</a:t>
            </a:r>
          </a:p>
          <a:p>
            <a:pPr indent="-342900">
              <a:buFont typeface="Wingdings" pitchFamily="2" charset="2"/>
              <a:buChar char="Ø"/>
            </a:pPr>
            <a:r>
              <a:rPr lang="sq-AL" b="1" dirty="0"/>
              <a:t>për bashkëpunimin ndërkombëtar lidhur me</a:t>
            </a:r>
          </a:p>
          <a:p>
            <a:pPr indent="-342900">
              <a:buFont typeface="Wingdings" pitchFamily="2" charset="2"/>
              <a:buChar char="Ø"/>
            </a:pPr>
            <a:r>
              <a:rPr lang="sq-AL" b="1" dirty="0"/>
              <a:t>krimin </a:t>
            </a:r>
            <a:r>
              <a:rPr lang="sq-AL" b="1" dirty="0" err="1"/>
              <a:t>kibernetik</a:t>
            </a:r>
            <a:r>
              <a:rPr lang="sq-AL" b="1" dirty="0"/>
              <a:t> dhe provat elektronike</a:t>
            </a:r>
          </a:p>
          <a:p>
            <a:pPr marL="342900" indent="-342900">
              <a:buFont typeface="Wingdings" pitchFamily="2" charset="2"/>
              <a:buChar char="Ø"/>
            </a:pPr>
            <a:r>
              <a:rPr lang="sq-AL" b="1" dirty="0"/>
              <a:t>Konventa e </a:t>
            </a:r>
            <a:r>
              <a:rPr lang="sq-AL" b="1" dirty="0" err="1"/>
              <a:t>KiE</a:t>
            </a:r>
            <a:r>
              <a:rPr lang="sq-AL" b="1" dirty="0"/>
              <a:t>-së për Krimin </a:t>
            </a:r>
            <a:r>
              <a:rPr lang="sq-AL" b="1" dirty="0" err="1"/>
              <a:t>Kibernetik</a:t>
            </a:r>
            <a:r>
              <a:rPr lang="sq-AL" b="1" dirty="0"/>
              <a:t> - Protokolli i Dytë shtesë</a:t>
            </a:r>
          </a:p>
          <a:p>
            <a:pPr marL="342900" indent="-342900">
              <a:buFont typeface="Wingdings" pitchFamily="2" charset="2"/>
              <a:buChar char="Ø"/>
            </a:pPr>
            <a:r>
              <a:rPr lang="sq-AL" b="1" dirty="0"/>
              <a:t>Përparësitë e traktateve dypalëshe</a:t>
            </a:r>
          </a:p>
          <a:p>
            <a:pPr marL="0" lvl="1" indent="-342900">
              <a:buFont typeface="Wingdings" pitchFamily="2" charset="2"/>
              <a:buChar char="Ø"/>
            </a:pPr>
            <a:r>
              <a:rPr lang="sq-AL" b="1" dirty="0"/>
              <a:t>Kanalet e ndihmës juridike të ndërsjellë</a:t>
            </a:r>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b="1" dirty="0"/>
          </a:p>
          <a:p>
            <a:pPr marL="342900" indent="-342900">
              <a:buFont typeface="Wingdings" pitchFamily="2" charset="2"/>
              <a:buChar char="Ø"/>
            </a:pPr>
            <a:endParaRPr lang="en-GB" dirty="0"/>
          </a:p>
        </p:txBody>
      </p:sp>
    </p:spTree>
    <p:extLst>
      <p:ext uri="{BB962C8B-B14F-4D97-AF65-F5344CB8AC3E}">
        <p14:creationId xmlns:p14="http://schemas.microsoft.com/office/powerpoint/2010/main" xmlns="" val="7844271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q-AL" sz="3200" b="1">
                <a:solidFill>
                  <a:schemeClr val="bg1"/>
                </a:solidFill>
              </a:rPr>
              <a:t>Procedurat e ndihmës juridike të ndërsjellë </a:t>
            </a:r>
          </a:p>
          <a:p>
            <a:pPr marL="0" indent="0" algn="r">
              <a:buFont typeface="Arial" charset="0"/>
              <a:buNone/>
              <a:defRPr/>
            </a:pPr>
            <a:r>
              <a:rPr lang="sq-AL" sz="3200" b="1">
                <a:solidFill>
                  <a:schemeClr val="bg1"/>
                </a:solidFill>
              </a:rPr>
              <a:t>dhe Praktika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839152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4572000" y="1120348"/>
            <a:ext cx="4572000" cy="4832092"/>
          </a:xfrm>
          <a:prstGeom prst="rect">
            <a:avLst/>
          </a:prstGeom>
        </p:spPr>
        <p:txBody>
          <a:bodyPr>
            <a:spAutoFit/>
          </a:bodyPr>
          <a:lstStyle/>
          <a:p>
            <a:pPr marL="342900" indent="-342900">
              <a:buFont typeface="Arial" panose="020B0604020202020204" pitchFamily="34" charset="0"/>
              <a:buChar char="•"/>
            </a:pPr>
            <a:r>
              <a:rPr lang="sq-AL" sz="2200"/>
              <a:t>kërkon sigurimin nga palët të "masës më të gjerë" të NJN-së që u nënshtrohet arsyeve të kufizuara të refuzimit</a:t>
            </a:r>
          </a:p>
          <a:p>
            <a:pPr marL="342900" indent="-342900">
              <a:buFont typeface="Arial" panose="020B0604020202020204" pitchFamily="34" charset="0"/>
              <a:buChar char="•"/>
            </a:pPr>
            <a:r>
              <a:rPr lang="sq-AL" sz="2200"/>
              <a:t>ka përcaktuar fushën e ndihmës në dispozicion (e zgjeruar në mënyrë të konsiderueshme në Protokollin e 2-të) në varësi të deklarimit specifik të kriminalitetit të dyfishtë/zbatimit të ligjit të brendshëm</a:t>
            </a:r>
          </a:p>
          <a:p>
            <a:pPr marL="342900" indent="-342900">
              <a:buFont typeface="Arial" panose="020B0604020202020204" pitchFamily="34" charset="0"/>
              <a:buChar char="•"/>
            </a:pPr>
            <a:r>
              <a:rPr lang="sq-AL" sz="2200" b="1"/>
              <a:t>bashkëpunim i drejtpërdrejtë ndërmjet autoriteteve kompetente të bashkëpunimit të NJN-së</a:t>
            </a:r>
            <a:r>
              <a:rPr lang="sq-AL" sz="2200"/>
              <a:t> (prokuroritë dhe gjykatat) </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5170646"/>
          </a:xfrm>
          <a:prstGeom prst="rect">
            <a:avLst/>
          </a:prstGeom>
        </p:spPr>
        <p:txBody>
          <a:bodyPr>
            <a:spAutoFit/>
          </a:bodyPr>
          <a:lstStyle/>
          <a:p>
            <a:pPr marL="342900" indent="-342900">
              <a:buFont typeface="Wingdings" pitchFamily="2" charset="2"/>
              <a:buChar char="Ø"/>
            </a:pPr>
            <a:r>
              <a:rPr lang="sq-AL" sz="2200" b="1"/>
              <a:t>Traktatet ndërkombëtare: Konventat</a:t>
            </a:r>
          </a:p>
          <a:p>
            <a:pPr marL="342900" indent="-342900">
              <a:buFont typeface="Wingdings" pitchFamily="2" charset="2"/>
              <a:buChar char="Ø"/>
            </a:pPr>
            <a:endParaRPr lang="en-GB" sz="2200" b="1" dirty="0"/>
          </a:p>
          <a:p>
            <a:pPr marL="342900" indent="-342900">
              <a:buFont typeface="Wingdings" pitchFamily="2" charset="2"/>
              <a:buChar char="Ø"/>
            </a:pPr>
            <a:r>
              <a:rPr lang="sq-AL" sz="2200" b="1"/>
              <a:t>shembuj të Këshillit të Evropës:</a:t>
            </a:r>
          </a:p>
          <a:p>
            <a:pPr marL="342900" indent="-342900">
              <a:buFont typeface="Wingdings" pitchFamily="2" charset="2"/>
              <a:buChar char="Ø"/>
            </a:pPr>
            <a:endParaRPr lang="en-GB" sz="2200" dirty="0"/>
          </a:p>
          <a:p>
            <a:pPr marL="342900" indent="-342900">
              <a:buFont typeface="Wingdings" pitchFamily="2" charset="2"/>
              <a:buChar char="ü"/>
            </a:pPr>
            <a:r>
              <a:rPr lang="sq-AL" sz="2200" b="1"/>
              <a:t>Konventa Evropiane për Ndihmën e Ndërsjellë në Çështjet Penale e vitit 1959 </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sq-AL" sz="2200"/>
              <a:t>dy Protokolle shtesë në vitin 1978 dhe 2001</a:t>
            </a:r>
          </a:p>
          <a:p>
            <a:pPr marL="342900" indent="-342900">
              <a:buFont typeface="Arial" panose="020B0604020202020204" pitchFamily="34" charset="0"/>
              <a:buChar char="•"/>
            </a:pPr>
            <a:r>
              <a:rPr lang="sq-AL" sz="2200"/>
              <a:t>pikat kyçe: instrumenti i parë i rëndësishëm shumëpalësh i NJN-së në lidhje me veprat penale</a:t>
            </a:r>
          </a:p>
          <a:p>
            <a:endParaRPr lang="en-GB" sz="2200" dirty="0"/>
          </a:p>
        </p:txBody>
      </p:sp>
    </p:spTree>
    <p:extLst>
      <p:ext uri="{BB962C8B-B14F-4D97-AF65-F5344CB8AC3E}">
        <p14:creationId xmlns:p14="http://schemas.microsoft.com/office/powerpoint/2010/main" xmlns="" val="305359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295273" y="894205"/>
            <a:ext cx="4907613" cy="5924699"/>
          </a:xfrm>
          <a:prstGeom prst="rect">
            <a:avLst/>
          </a:prstGeom>
        </p:spPr>
        <p:txBody>
          <a:bodyPr wrap="square">
            <a:spAutoFit/>
          </a:bodyPr>
          <a:lstStyle/>
          <a:p>
            <a:pPr marL="800100" lvl="1" indent="-342900" algn="just">
              <a:buFont typeface="Arial" panose="020B0604020202020204" pitchFamily="34" charset="0"/>
              <a:buChar char="•"/>
            </a:pPr>
            <a:r>
              <a:rPr lang="sq-AL" sz="2100" b="1" dirty="0"/>
              <a:t>kanë përcaktuar përmbajtjen themelore</a:t>
            </a:r>
            <a:r>
              <a:rPr lang="sq-AL" sz="2100" dirty="0"/>
              <a:t> të një kërkese NJN dhe kushtet për përkthim</a:t>
            </a:r>
          </a:p>
          <a:p>
            <a:pPr marL="800100" lvl="1" indent="-342900" algn="just">
              <a:buFont typeface="Arial" panose="020B0604020202020204" pitchFamily="34" charset="0"/>
              <a:buChar char="•"/>
            </a:pPr>
            <a:r>
              <a:rPr lang="sq-AL" sz="2100" b="1" dirty="0"/>
              <a:t>kanë kufizuar përdorimin e kanalit diplomatik</a:t>
            </a:r>
            <a:r>
              <a:rPr lang="sq-AL" sz="2100" dirty="0"/>
              <a:t> për transmetimin e kërkesave duke u mundësuar palëve të caktojnë një autoritet (qendror)</a:t>
            </a:r>
          </a:p>
          <a:p>
            <a:pPr marL="800100" lvl="1" indent="-342900" algn="just">
              <a:buFont typeface="Arial" panose="020B0604020202020204" pitchFamily="34" charset="0"/>
              <a:buChar char="•"/>
            </a:pPr>
            <a:r>
              <a:rPr lang="sq-AL" sz="2100" b="1" dirty="0"/>
              <a:t>kanë krijuar mundësinë e transmetimit dhe përdorimit të drejtpërdrejtë</a:t>
            </a:r>
            <a:r>
              <a:rPr lang="sq-AL" sz="2100" dirty="0"/>
              <a:t> të kanalit të Interpolit për kërkesa urgjente</a:t>
            </a:r>
          </a:p>
          <a:p>
            <a:pPr marL="800100" lvl="1" indent="-342900" algn="just">
              <a:buFont typeface="Arial" panose="020B0604020202020204" pitchFamily="34" charset="0"/>
              <a:buChar char="•"/>
            </a:pPr>
            <a:r>
              <a:rPr lang="sq-AL" sz="2100" b="1" dirty="0" err="1"/>
              <a:t>disponueshmëria</a:t>
            </a:r>
            <a:r>
              <a:rPr lang="sq-AL" sz="2100" b="1" dirty="0"/>
              <a:t> e përgjithshme</a:t>
            </a:r>
            <a:r>
              <a:rPr lang="sq-AL" sz="2100" dirty="0"/>
              <a:t> e transmetimit të drejtpërdrejtë dhe opsioneve të transmetimit elektronik në Protokollin e 2-të</a:t>
            </a:r>
          </a:p>
          <a:p>
            <a:pPr lvl="1" algn="just"/>
            <a:endParaRPr lang="en-GB" sz="2200" dirty="0"/>
          </a:p>
        </p:txBody>
      </p:sp>
      <p:pic>
        <p:nvPicPr>
          <p:cNvPr id="9" name="Picture 8" descr="A blue sign in front of a building&#10;&#10;Description automatically generated">
            <a:extLst>
              <a:ext uri="{FF2B5EF4-FFF2-40B4-BE49-F238E27FC236}">
                <a16:creationId xmlns:a16="http://schemas.microsoft.com/office/drawing/2014/main" xmlns="" id="{CD7DD943-41C3-4553-A8E2-2CFDE2FF39DA}"/>
              </a:ext>
            </a:extLst>
          </p:cNvPr>
          <p:cNvPicPr>
            <a:picLocks noChangeAspect="1"/>
          </p:cNvPicPr>
          <p:nvPr/>
        </p:nvPicPr>
        <p:blipFill>
          <a:blip r:embed="rId4"/>
          <a:stretch>
            <a:fillRect/>
          </a:stretch>
        </p:blipFill>
        <p:spPr>
          <a:xfrm>
            <a:off x="4789896" y="2802612"/>
            <a:ext cx="4043386" cy="1552571"/>
          </a:xfrm>
          <a:prstGeom prst="rect">
            <a:avLst/>
          </a:prstGeom>
        </p:spPr>
      </p:pic>
    </p:spTree>
    <p:extLst>
      <p:ext uri="{BB962C8B-B14F-4D97-AF65-F5344CB8AC3E}">
        <p14:creationId xmlns:p14="http://schemas.microsoft.com/office/powerpoint/2010/main" xmlns="" val="4106485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1120348"/>
            <a:ext cx="4572000" cy="4832092"/>
          </a:xfrm>
          <a:prstGeom prst="rect">
            <a:avLst/>
          </a:prstGeom>
        </p:spPr>
        <p:txBody>
          <a:bodyPr>
            <a:spAutoFit/>
          </a:bodyPr>
          <a:lstStyle/>
          <a:p>
            <a:pPr marL="342900" indent="-342900">
              <a:buFont typeface="Wingdings" pitchFamily="2" charset="2"/>
              <a:buChar char="ü"/>
            </a:pPr>
            <a:r>
              <a:rPr lang="sq-AL" sz="2200" b="1"/>
              <a:t>Konventa kundër krimeve kibernetike 2001 (ETS 185)</a:t>
            </a:r>
          </a:p>
          <a:p>
            <a:pPr marL="342900" indent="-342900">
              <a:buFont typeface="Wingdings" pitchFamily="2" charset="2"/>
              <a:buChar char="ü"/>
            </a:pPr>
            <a:endParaRPr lang="en-GB" sz="2200" b="1" dirty="0"/>
          </a:p>
          <a:p>
            <a:pPr marL="342900" indent="-342900">
              <a:buFont typeface="Arial" panose="020B0604020202020204" pitchFamily="34" charset="0"/>
              <a:buChar char="•"/>
            </a:pPr>
            <a:r>
              <a:rPr lang="sq-AL" sz="2200" b="1"/>
              <a:t>Protokolli shtesë</a:t>
            </a:r>
            <a:r>
              <a:rPr lang="sq-AL" sz="2200"/>
              <a:t> lidhur me penalizimin e akteve të natyrës raciste dhe ksenofobe të kryera përmes sistemeve kompjuterike (ETS 189 nga viti 2003)</a:t>
            </a:r>
          </a:p>
          <a:p>
            <a:pPr marL="342900" indent="-342900">
              <a:buFont typeface="Arial" panose="020B0604020202020204" pitchFamily="34" charset="0"/>
              <a:buChar char="•"/>
            </a:pPr>
            <a:endParaRPr lang="en-GB" sz="2200" dirty="0"/>
          </a:p>
          <a:p>
            <a:pPr marL="342900" indent="-342900">
              <a:buFont typeface="Arial" panose="020B0604020202020204" pitchFamily="34" charset="0"/>
              <a:buChar char="•"/>
            </a:pPr>
            <a:r>
              <a:rPr lang="sq-AL" sz="2200" b="1"/>
              <a:t>Protokolli i dytë shtesë</a:t>
            </a:r>
            <a:r>
              <a:rPr lang="sq-AL" sz="2200"/>
              <a:t> në lidhje me përmirësimin e ndihmës juridike të ndërsjellë në çështjet e krimit kibernetik – </a:t>
            </a:r>
            <a:r>
              <a:rPr lang="sq-AL" sz="2200" b="1">
                <a:solidFill>
                  <a:srgbClr val="FF0000"/>
                </a:solidFill>
              </a:rPr>
              <a:t>puna në progres</a:t>
            </a:r>
          </a:p>
        </p:txBody>
      </p:sp>
      <p:sp>
        <p:nvSpPr>
          <p:cNvPr id="6" name="Rectangle 5">
            <a:extLst>
              <a:ext uri="{FF2B5EF4-FFF2-40B4-BE49-F238E27FC236}">
                <a16:creationId xmlns:a16="http://schemas.microsoft.com/office/drawing/2014/main" xmlns="" id="{581799B2-487B-EB49-9EBA-A92793CD9DF2}"/>
              </a:ext>
            </a:extLst>
          </p:cNvPr>
          <p:cNvSpPr/>
          <p:nvPr/>
        </p:nvSpPr>
        <p:spPr>
          <a:xfrm>
            <a:off x="4572000" y="1130899"/>
            <a:ext cx="4572000" cy="1107996"/>
          </a:xfrm>
          <a:prstGeom prst="rect">
            <a:avLst/>
          </a:prstGeom>
        </p:spPr>
        <p:txBody>
          <a:bodyPr>
            <a:spAutoFit/>
          </a:bodyPr>
          <a:lstStyle/>
          <a:p>
            <a:pPr marL="342900" indent="-342900">
              <a:buFont typeface="Arial" panose="020B0604020202020204" pitchFamily="34" charset="0"/>
              <a:buChar char="•"/>
            </a:pPr>
            <a:r>
              <a:rPr lang="sq-AL" sz="2200"/>
              <a:t>sot vetëm Konventa e cila përfshin edhe dispozitat thelbësore, procedurale dhe dispozitat e NJN-së</a:t>
            </a:r>
          </a:p>
        </p:txBody>
      </p:sp>
      <p:pic>
        <p:nvPicPr>
          <p:cNvPr id="1026" name="Picture 2" descr="Accession by Chile to the Budapest Convention on Cybercrime - T-CY News">
            <a:hlinkClick r:id="rId4"/>
            <a:extLst>
              <a:ext uri="{FF2B5EF4-FFF2-40B4-BE49-F238E27FC236}">
                <a16:creationId xmlns:a16="http://schemas.microsoft.com/office/drawing/2014/main" xmlns="" id="{F0CBE0EB-1629-4534-AE69-B038AC29D441}"/>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047464" y="3065268"/>
            <a:ext cx="3789328" cy="213465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03603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Instrumentet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CAE5D1B-C7CD-DD44-B0C3-576B01C85806}"/>
              </a:ext>
            </a:extLst>
          </p:cNvPr>
          <p:cNvSpPr/>
          <p:nvPr/>
        </p:nvSpPr>
        <p:spPr>
          <a:xfrm>
            <a:off x="88522" y="994823"/>
            <a:ext cx="4572000" cy="5678478"/>
          </a:xfrm>
          <a:prstGeom prst="rect">
            <a:avLst/>
          </a:prstGeom>
        </p:spPr>
        <p:txBody>
          <a:bodyPr>
            <a:spAutoFit/>
          </a:bodyPr>
          <a:lstStyle/>
          <a:p>
            <a:pPr marL="342900" indent="-342900">
              <a:buFont typeface="Wingdings" pitchFamily="2" charset="2"/>
              <a:buChar char="Ø"/>
            </a:pPr>
            <a:r>
              <a:rPr lang="sq-AL" sz="2200" b="1"/>
              <a:t>Dispozitat e bashkëpunimit ndërkombëtar të Konventës së Krimit Kibernetik si frymëzim për instrumentet e tjera ndërkombëtare</a:t>
            </a:r>
          </a:p>
          <a:p>
            <a:pPr>
              <a:buNone/>
            </a:pPr>
            <a:endParaRPr lang="en-GB" sz="2200" b="1" dirty="0"/>
          </a:p>
          <a:p>
            <a:pPr marL="342900" indent="-342900" algn="just">
              <a:buFont typeface="Wingdings" pitchFamily="2" charset="2"/>
              <a:buChar char="ü"/>
            </a:pPr>
            <a:r>
              <a:rPr lang="sq-AL" sz="2100" b="1"/>
              <a:t>Skema për Ndihmën Juridike të Ndërsjellë në Komonuelth</a:t>
            </a:r>
            <a:r>
              <a:rPr lang="sq-AL" sz="2100"/>
              <a:t> (shoqata vullnetare e 53 shteteve në Afrikë, Azi, Evropë, Amerikë dhe Paqësor</a:t>
            </a:r>
          </a:p>
          <a:p>
            <a:pPr marL="342900" indent="-342900" algn="just">
              <a:buFont typeface="Arial" panose="020B0604020202020204" pitchFamily="34" charset="0"/>
              <a:buChar char="•"/>
            </a:pPr>
            <a:r>
              <a:rPr lang="sq-AL" sz="2100"/>
              <a:t>një skemë jo-detyruese e cila inkurajon harmonizimin e praktikës së NJN-së ndërmjet anëtarëve të saj përmes parimeve dhe rekomandimeve</a:t>
            </a:r>
          </a:p>
        </p:txBody>
      </p:sp>
      <p:sp>
        <p:nvSpPr>
          <p:cNvPr id="6" name="Rectangle 5">
            <a:extLst>
              <a:ext uri="{FF2B5EF4-FFF2-40B4-BE49-F238E27FC236}">
                <a16:creationId xmlns:a16="http://schemas.microsoft.com/office/drawing/2014/main" xmlns="" id="{581799B2-487B-EB49-9EBA-A92793CD9DF2}"/>
              </a:ext>
            </a:extLst>
          </p:cNvPr>
          <p:cNvSpPr/>
          <p:nvPr/>
        </p:nvSpPr>
        <p:spPr>
          <a:xfrm>
            <a:off x="4449452" y="1048082"/>
            <a:ext cx="4573004" cy="5647700"/>
          </a:xfrm>
          <a:prstGeom prst="rect">
            <a:avLst/>
          </a:prstGeom>
        </p:spPr>
        <p:txBody>
          <a:bodyPr wrap="square">
            <a:spAutoFit/>
          </a:bodyPr>
          <a:lstStyle/>
          <a:p>
            <a:pPr marL="800100" lvl="1" indent="-342900">
              <a:buFont typeface="Wingdings" pitchFamily="2" charset="2"/>
              <a:buChar char="ü"/>
            </a:pPr>
            <a:r>
              <a:rPr lang="sq-AL" sz="2000" b="1" dirty="0"/>
              <a:t>Karakteristikat kryesore</a:t>
            </a:r>
            <a:r>
              <a:rPr lang="sq-AL" sz="2000" dirty="0"/>
              <a:t>:</a:t>
            </a:r>
          </a:p>
          <a:p>
            <a:pPr marL="800100" lvl="1" indent="-342900" algn="just">
              <a:buFont typeface="Arial" panose="020B0604020202020204" pitchFamily="34" charset="0"/>
              <a:buChar char="•"/>
            </a:pPr>
            <a:r>
              <a:rPr lang="sq-AL" sz="2000" dirty="0"/>
              <a:t>“ndihma më e gjerë e mundshme”</a:t>
            </a:r>
          </a:p>
          <a:p>
            <a:pPr marL="800100" lvl="1" indent="-342900" algn="just">
              <a:buFont typeface="Arial" panose="020B0604020202020204" pitchFamily="34" charset="0"/>
              <a:buChar char="•"/>
            </a:pPr>
            <a:r>
              <a:rPr lang="sq-AL" sz="2000" dirty="0"/>
              <a:t>varësisht nga arsyet e refuzimit</a:t>
            </a:r>
          </a:p>
          <a:p>
            <a:pPr marL="800100" lvl="1" indent="-342900" algn="just">
              <a:buFont typeface="Arial" panose="020B0604020202020204" pitchFamily="34" charset="0"/>
              <a:buChar char="•"/>
            </a:pPr>
            <a:r>
              <a:rPr lang="sq-AL" sz="2000" dirty="0"/>
              <a:t>fusha e ndihmës përfshin forma tradicionale dhe specifike të ndihmës në lidhje me veprat e krimit </a:t>
            </a:r>
            <a:r>
              <a:rPr lang="sq-AL" sz="2000" dirty="0" err="1"/>
              <a:t>kibernetik</a:t>
            </a:r>
            <a:r>
              <a:rPr lang="sq-AL" sz="2000" dirty="0"/>
              <a:t> dhe marrjen e provave elektronike</a:t>
            </a:r>
          </a:p>
          <a:p>
            <a:pPr marL="800100" lvl="1" indent="-342900" algn="just">
              <a:buFont typeface="Arial" panose="020B0604020202020204" pitchFamily="34" charset="0"/>
              <a:buChar char="•"/>
            </a:pPr>
            <a:r>
              <a:rPr lang="sq-AL" sz="2000" dirty="0"/>
              <a:t>palët në skemë inkurajohen të ndihmojnë në mungesë të kriminalitetit të dyfishtë, transmetimin e kërkesave të NJN-së përmes autoriteteve qendrore, kërkesat për t'u ekzekutuar në mënyrë të shpejtë.</a:t>
            </a:r>
          </a:p>
          <a:p>
            <a:pPr marL="800100" lvl="1" indent="-342900">
              <a:buFont typeface="Arial" panose="020B0604020202020204" pitchFamily="34" charset="0"/>
              <a:buChar char="•"/>
            </a:pPr>
            <a:endParaRPr lang="en-GB" sz="2100" dirty="0"/>
          </a:p>
        </p:txBody>
      </p:sp>
    </p:spTree>
    <p:extLst>
      <p:ext uri="{BB962C8B-B14F-4D97-AF65-F5344CB8AC3E}">
        <p14:creationId xmlns:p14="http://schemas.microsoft.com/office/powerpoint/2010/main" xmlns="" val="151603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20880</TotalTime>
  <Words>13680</Words>
  <Application>Microsoft Office PowerPoint</Application>
  <PresentationFormat>On-screen Show (4:3)</PresentationFormat>
  <Paragraphs>936</Paragraphs>
  <Slides>58</Slides>
  <Notes>53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308</cp:revision>
  <dcterms:created xsi:type="dcterms:W3CDTF">2012-01-25T15:22:10Z</dcterms:created>
  <dcterms:modified xsi:type="dcterms:W3CDTF">2021-04-26T22:09:34Z</dcterms:modified>
</cp:coreProperties>
</file>